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p:scale>
          <a:sx n="76" d="100"/>
          <a:sy n="76" d="100"/>
        </p:scale>
        <p:origin x="-1188"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4A2C931-F0EA-4185-959E-9ECA1AE1AE6C}" type="datetimeFigureOut">
              <a:rPr lang="en-US" smtClean="0"/>
              <a:t>12/5/2013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D9D50AE-EABB-43A3-B6B8-938E6DA66E72}"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A2C931-F0EA-4185-959E-9ECA1AE1AE6C}"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50AE-EABB-43A3-B6B8-938E6DA66E7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D9D50AE-EABB-43A3-B6B8-938E6DA66E72}"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A2C931-F0EA-4185-959E-9ECA1AE1AE6C}"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A2C931-F0EA-4185-959E-9ECA1AE1AE6C}" type="datetimeFigureOut">
              <a:rPr lang="en-US" smtClean="0"/>
              <a:t>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D9D50AE-EABB-43A3-B6B8-938E6DA66E72}"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4A2C931-F0EA-4185-959E-9ECA1AE1AE6C}" type="datetimeFigureOut">
              <a:rPr lang="en-US" smtClean="0"/>
              <a:t>12/5/2013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D9D50AE-EABB-43A3-B6B8-938E6DA66E72}"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4A2C931-F0EA-4185-959E-9ECA1AE1AE6C}" type="datetimeFigureOut">
              <a:rPr lang="en-US" smtClean="0"/>
              <a:t>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D50AE-EABB-43A3-B6B8-938E6DA66E72}"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4A2C931-F0EA-4185-959E-9ECA1AE1AE6C}" type="datetimeFigureOut">
              <a:rPr lang="en-US" smtClean="0"/>
              <a:t>12/5/2013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D9D50AE-EABB-43A3-B6B8-938E6DA66E72}"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A2C931-F0EA-4185-959E-9ECA1AE1AE6C}" type="datetimeFigureOut">
              <a:rPr lang="en-US" smtClean="0"/>
              <a:t>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D9D50AE-EABB-43A3-B6B8-938E6DA66E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4A2C931-F0EA-4185-959E-9ECA1AE1AE6C}" type="datetimeFigureOut">
              <a:rPr lang="en-US" smtClean="0"/>
              <a:t>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D9D50AE-EABB-43A3-B6B8-938E6DA66E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D9D50AE-EABB-43A3-B6B8-938E6DA66E72}"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4A2C931-F0EA-4185-959E-9ECA1AE1AE6C}" type="datetimeFigureOut">
              <a:rPr lang="en-US" smtClean="0"/>
              <a:t>12/5/2013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D9D50AE-EABB-43A3-B6B8-938E6DA66E72}"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4A2C931-F0EA-4185-959E-9ECA1AE1AE6C}" type="datetimeFigureOut">
              <a:rPr lang="en-US" smtClean="0"/>
              <a:t>12/5/2013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4A2C931-F0EA-4185-959E-9ECA1AE1AE6C}" type="datetimeFigureOut">
              <a:rPr lang="en-US" smtClean="0"/>
              <a:t>12/5/2013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D9D50AE-EABB-43A3-B6B8-938E6DA66E72}"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What is a Function?</a:t>
            </a:r>
            <a:endParaRPr lang="en-US" dirty="0"/>
          </a:p>
        </p:txBody>
      </p:sp>
      <p:sp>
        <p:nvSpPr>
          <p:cNvPr id="2" name="Title 1"/>
          <p:cNvSpPr>
            <a:spLocks noGrp="1"/>
          </p:cNvSpPr>
          <p:nvPr>
            <p:ph type="ctrTitle"/>
          </p:nvPr>
        </p:nvSpPr>
        <p:spPr/>
        <p:txBody>
          <a:bodyPr/>
          <a:lstStyle/>
          <a:p>
            <a:r>
              <a:rPr lang="en-US" dirty="0" smtClean="0"/>
              <a:t>Functions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pPr marL="0" indent="0">
                  <a:buNone/>
                </a:pPr>
                <a:r>
                  <a:rPr lang="en-US" dirty="0" smtClean="0"/>
                  <a:t>Example</a:t>
                </a:r>
                <a:r>
                  <a:rPr lang="en-US" dirty="0">
                    <a:solidFill>
                      <a:srgbClr val="7030A0"/>
                    </a:solidFill>
                  </a:rPr>
                  <a:t>:  </a:t>
                </a:r>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a:rPr>
                        <m:t>𝑔</m:t>
                      </m:r>
                      <m:r>
                        <a:rPr lang="en-US" i="1">
                          <a:latin typeface="Cambria Math"/>
                        </a:rPr>
                        <m:t>=# </m:t>
                      </m:r>
                      <m:r>
                        <a:rPr lang="en-US" i="1">
                          <a:latin typeface="Cambria Math"/>
                        </a:rPr>
                        <m:t>𝑜𝑓</m:t>
                      </m:r>
                      <m:r>
                        <a:rPr lang="en-US" i="1">
                          <a:latin typeface="Cambria Math"/>
                        </a:rPr>
                        <m:t> </m:t>
                      </m:r>
                      <m:r>
                        <a:rPr lang="en-US" i="1">
                          <a:latin typeface="Cambria Math"/>
                        </a:rPr>
                        <m:t>𝑔𝑎𝑙𝑙𝑜𝑛𝑠</m:t>
                      </m:r>
                      <m:r>
                        <a:rPr lang="en-US" i="1">
                          <a:latin typeface="Cambria Math"/>
                        </a:rPr>
                        <m:t> </m:t>
                      </m:r>
                      <m:r>
                        <a:rPr lang="en-US" i="1">
                          <a:latin typeface="Cambria Math"/>
                        </a:rPr>
                        <m:t>𝑜𝑓</m:t>
                      </m:r>
                      <m:r>
                        <a:rPr lang="en-US" i="1">
                          <a:latin typeface="Cambria Math"/>
                        </a:rPr>
                        <m:t> </m:t>
                      </m:r>
                      <m:r>
                        <a:rPr lang="en-US" i="1">
                          <a:latin typeface="Cambria Math"/>
                        </a:rPr>
                        <m:t>𝑔𝑎𝑠</m:t>
                      </m:r>
                      <m:r>
                        <a:rPr lang="en-US" i="1">
                          <a:latin typeface="Cambria Math"/>
                        </a:rPr>
                        <m:t> </m:t>
                      </m:r>
                      <m:r>
                        <a:rPr lang="en-US" i="1">
                          <a:latin typeface="Cambria Math"/>
                        </a:rPr>
                        <m:t>𝑝𝑢𝑟𝑐h𝑎𝑠𝑒𝑑</m:t>
                      </m:r>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a:rPr>
                        <m:t>𝐶</m:t>
                      </m:r>
                      <m:d>
                        <m:dPr>
                          <m:ctrlPr>
                            <a:rPr lang="en-US" i="1">
                              <a:latin typeface="Cambria Math"/>
                            </a:rPr>
                          </m:ctrlPr>
                        </m:dPr>
                        <m:e>
                          <m:r>
                            <a:rPr lang="en-US" i="1">
                              <a:latin typeface="Cambria Math"/>
                            </a:rPr>
                            <m:t>𝑔</m:t>
                          </m:r>
                        </m:e>
                      </m:d>
                      <m:r>
                        <a:rPr lang="en-US" i="1">
                          <a:latin typeface="Cambria Math"/>
                        </a:rPr>
                        <m:t>=# </m:t>
                      </m:r>
                      <m:r>
                        <a:rPr lang="en-US" i="1">
                          <a:latin typeface="Cambria Math"/>
                        </a:rPr>
                        <m:t>𝑜𝑓</m:t>
                      </m:r>
                      <m:r>
                        <a:rPr lang="en-US" i="1">
                          <a:latin typeface="Cambria Math"/>
                        </a:rPr>
                        <m:t> </m:t>
                      </m:r>
                      <m:r>
                        <a:rPr lang="en-US" i="1">
                          <a:latin typeface="Cambria Math"/>
                        </a:rPr>
                        <m:t>𝑑𝑜𝑙𝑙𝑎𝑟𝑠</m:t>
                      </m:r>
                      <m:r>
                        <a:rPr lang="en-US" i="1">
                          <a:latin typeface="Cambria Math"/>
                        </a:rPr>
                        <m:t> </m:t>
                      </m:r>
                      <m:r>
                        <a:rPr lang="en-US" i="1">
                          <a:latin typeface="Cambria Math"/>
                        </a:rPr>
                        <m:t>𝑠𝑝𝑒𝑛𝑡</m:t>
                      </m:r>
                      <m:r>
                        <a:rPr lang="en-US" i="1">
                          <a:latin typeface="Cambria Math"/>
                        </a:rPr>
                        <m:t> </m:t>
                      </m:r>
                      <m:r>
                        <a:rPr lang="en-US" i="1">
                          <a:latin typeface="Cambria Math"/>
                        </a:rPr>
                        <m:t>𝑡𝑜</m:t>
                      </m:r>
                      <m:r>
                        <a:rPr lang="en-US" i="1">
                          <a:latin typeface="Cambria Math"/>
                        </a:rPr>
                        <m:t> </m:t>
                      </m:r>
                      <m:r>
                        <a:rPr lang="en-US" i="1">
                          <a:latin typeface="Cambria Math"/>
                        </a:rPr>
                        <m:t>𝑝𝑢𝑟𝑐h𝑎𝑠𝑒</m:t>
                      </m:r>
                      <m:r>
                        <a:rPr lang="en-US" i="1">
                          <a:latin typeface="Cambria Math"/>
                        </a:rPr>
                        <m:t> </m:t>
                      </m:r>
                      <m:r>
                        <a:rPr lang="en-US" i="1">
                          <a:latin typeface="Cambria Math"/>
                        </a:rPr>
                        <m:t>𝑡h𝑒</m:t>
                      </m:r>
                      <m:r>
                        <a:rPr lang="en-US" i="1">
                          <a:latin typeface="Cambria Math"/>
                        </a:rPr>
                        <m:t> </m:t>
                      </m:r>
                      <m:r>
                        <a:rPr lang="en-US" i="1">
                          <a:latin typeface="Cambria Math"/>
                        </a:rPr>
                        <m:t>𝑔𝑎𝑠</m:t>
                      </m:r>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a:rPr>
                        <m:t>𝐶</m:t>
                      </m:r>
                      <m:d>
                        <m:dPr>
                          <m:ctrlPr>
                            <a:rPr lang="en-US" i="1">
                              <a:latin typeface="Cambria Math"/>
                            </a:rPr>
                          </m:ctrlPr>
                        </m:dPr>
                        <m:e>
                          <m:r>
                            <a:rPr lang="en-US" i="1">
                              <a:latin typeface="Cambria Math"/>
                            </a:rPr>
                            <m:t>𝑔</m:t>
                          </m:r>
                        </m:e>
                      </m:d>
                      <m:r>
                        <a:rPr lang="en-US" i="1">
                          <a:latin typeface="Cambria Math"/>
                        </a:rPr>
                        <m:t>=3.55</m:t>
                      </m:r>
                      <m:r>
                        <a:rPr lang="en-US" i="1">
                          <a:latin typeface="Cambria Math"/>
                        </a:rPr>
                        <m:t>𝑔</m:t>
                      </m:r>
                    </m:oMath>
                  </m:oMathPara>
                </a14:m>
                <a:endParaRPr lang="en-US" dirty="0"/>
              </a:p>
              <a:p>
                <a:pPr marL="0" indent="0">
                  <a:buNone/>
                </a:pPr>
                <a:r>
                  <a:rPr lang="en-US" dirty="0" smtClean="0"/>
                  <a:t>We would say that </a:t>
                </a:r>
                <a14:m>
                  <m:oMath xmlns:m="http://schemas.openxmlformats.org/officeDocument/2006/math">
                    <m:r>
                      <a:rPr lang="en-US" b="0" i="1" smtClean="0">
                        <a:latin typeface="Cambria Math"/>
                      </a:rPr>
                      <m:t>𝐶</m:t>
                    </m:r>
                    <m:r>
                      <a:rPr lang="en-US" b="0" i="1" smtClean="0">
                        <a:latin typeface="Cambria Math"/>
                      </a:rPr>
                      <m:t>(</m:t>
                    </m:r>
                    <m:r>
                      <a:rPr lang="en-US" b="0" i="1" smtClean="0">
                        <a:latin typeface="Cambria Math"/>
                      </a:rPr>
                      <m:t>𝑔</m:t>
                    </m:r>
                    <m:r>
                      <a:rPr lang="en-US" b="0" i="1" smtClean="0">
                        <a:latin typeface="Cambria Math"/>
                      </a:rPr>
                      <m:t>)</m:t>
                    </m:r>
                  </m:oMath>
                </a14:m>
                <a:r>
                  <a:rPr lang="en-US" dirty="0" smtClean="0"/>
                  <a:t> is an increasing function because the amount we spend on gas increases as the amount of gas we buy increases.</a:t>
                </a:r>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362" t="-1200"/>
                </a:stretch>
              </a:blipFill>
            </p:spPr>
            <p:txBody>
              <a:bodyPr/>
              <a:lstStyle/>
              <a:p>
                <a:r>
                  <a:rPr lang="en-US">
                    <a:noFill/>
                  </a:rPr>
                  <a:t> </a:t>
                </a:r>
              </a:p>
            </p:txBody>
          </p:sp>
        </mc:Fallback>
      </mc:AlternateContent>
    </p:spTree>
    <p:extLst>
      <p:ext uri="{BB962C8B-B14F-4D97-AF65-F5344CB8AC3E}">
        <p14:creationId xmlns:p14="http://schemas.microsoft.com/office/powerpoint/2010/main" val="57403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a:xfrm>
                <a:off x="301752" y="1527048"/>
                <a:ext cx="8503920" cy="4873752"/>
              </a:xfrm>
            </p:spPr>
            <p:txBody>
              <a:bodyPr>
                <a:normAutofit/>
              </a:bodyPr>
              <a:lstStyle/>
              <a:p>
                <a:pPr marL="0" indent="0">
                  <a:buNone/>
                </a:pPr>
                <a:r>
                  <a:rPr lang="en-US" dirty="0" smtClean="0"/>
                  <a:t>Example</a:t>
                </a:r>
                <a:r>
                  <a:rPr lang="en-US" dirty="0">
                    <a:solidFill>
                      <a:srgbClr val="7030A0"/>
                    </a:solidFill>
                  </a:rPr>
                  <a:t>:  </a:t>
                </a:r>
                <a:endParaRPr lang="en-US" dirty="0"/>
              </a:p>
              <a:p>
                <a:pPr marL="0" indent="0">
                  <a:buNone/>
                </a:pPr>
                <a14:m>
                  <m:oMathPara xmlns:m="http://schemas.openxmlformats.org/officeDocument/2006/math">
                    <m:oMathParaPr>
                      <m:jc m:val="centerGroup"/>
                    </m:oMathParaPr>
                    <m:oMath xmlns:m="http://schemas.openxmlformats.org/officeDocument/2006/math">
                      <m:r>
                        <a:rPr lang="en-US" i="1" smtClean="0">
                          <a:solidFill>
                            <a:srgbClr val="0070C0"/>
                          </a:solidFill>
                          <a:latin typeface="Cambria Math"/>
                        </a:rPr>
                        <m:t>𝑔</m:t>
                      </m:r>
                      <m:r>
                        <a:rPr lang="en-US" i="1" smtClean="0">
                          <a:solidFill>
                            <a:srgbClr val="0070C0"/>
                          </a:solidFill>
                          <a:latin typeface="Cambria Math"/>
                        </a:rPr>
                        <m:t>=# </m:t>
                      </m:r>
                      <m:r>
                        <a:rPr lang="en-US" i="1" smtClean="0">
                          <a:solidFill>
                            <a:srgbClr val="0070C0"/>
                          </a:solidFill>
                          <a:latin typeface="Cambria Math"/>
                        </a:rPr>
                        <m:t>𝑜𝑓</m:t>
                      </m:r>
                      <m:r>
                        <a:rPr lang="en-US" i="1" smtClean="0">
                          <a:solidFill>
                            <a:srgbClr val="0070C0"/>
                          </a:solidFill>
                          <a:latin typeface="Cambria Math"/>
                        </a:rPr>
                        <m:t> </m:t>
                      </m:r>
                      <m:r>
                        <a:rPr lang="en-US" i="1" smtClean="0">
                          <a:solidFill>
                            <a:srgbClr val="0070C0"/>
                          </a:solidFill>
                          <a:latin typeface="Cambria Math"/>
                        </a:rPr>
                        <m:t>𝑔𝑎𝑙𝑙𝑜𝑛𝑠</m:t>
                      </m:r>
                      <m:r>
                        <a:rPr lang="en-US" i="1" smtClean="0">
                          <a:solidFill>
                            <a:srgbClr val="0070C0"/>
                          </a:solidFill>
                          <a:latin typeface="Cambria Math"/>
                        </a:rPr>
                        <m:t> </m:t>
                      </m:r>
                      <m:r>
                        <a:rPr lang="en-US" i="1" smtClean="0">
                          <a:solidFill>
                            <a:srgbClr val="0070C0"/>
                          </a:solidFill>
                          <a:latin typeface="Cambria Math"/>
                        </a:rPr>
                        <m:t>𝑜𝑓</m:t>
                      </m:r>
                      <m:r>
                        <a:rPr lang="en-US" i="1" smtClean="0">
                          <a:solidFill>
                            <a:srgbClr val="0070C0"/>
                          </a:solidFill>
                          <a:latin typeface="Cambria Math"/>
                        </a:rPr>
                        <m:t> </m:t>
                      </m:r>
                      <m:r>
                        <a:rPr lang="en-US" i="1" smtClean="0">
                          <a:solidFill>
                            <a:srgbClr val="0070C0"/>
                          </a:solidFill>
                          <a:latin typeface="Cambria Math"/>
                        </a:rPr>
                        <m:t>𝑔𝑎𝑠</m:t>
                      </m:r>
                      <m:r>
                        <a:rPr lang="en-US" i="1" smtClean="0">
                          <a:solidFill>
                            <a:srgbClr val="0070C0"/>
                          </a:solidFill>
                          <a:latin typeface="Cambria Math"/>
                        </a:rPr>
                        <m:t> </m:t>
                      </m:r>
                      <m:r>
                        <a:rPr lang="en-US" i="1" smtClean="0">
                          <a:solidFill>
                            <a:srgbClr val="0070C0"/>
                          </a:solidFill>
                          <a:latin typeface="Cambria Math"/>
                        </a:rPr>
                        <m:t>𝑝𝑢𝑟𝑐h𝑎𝑠𝑒𝑑</m:t>
                      </m:r>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rPr>
                        <m:t>𝐶</m:t>
                      </m:r>
                      <m:d>
                        <m:dPr>
                          <m:ctrlPr>
                            <a:rPr lang="en-US" i="1" smtClean="0">
                              <a:solidFill>
                                <a:srgbClr val="FF0000"/>
                              </a:solidFill>
                              <a:latin typeface="Cambria Math"/>
                            </a:rPr>
                          </m:ctrlPr>
                        </m:dPr>
                        <m:e>
                          <m:r>
                            <a:rPr lang="en-US" i="1">
                              <a:solidFill>
                                <a:srgbClr val="FF0000"/>
                              </a:solidFill>
                              <a:latin typeface="Cambria Math"/>
                            </a:rPr>
                            <m:t>𝑔</m:t>
                          </m:r>
                        </m:e>
                      </m:d>
                      <m:r>
                        <a:rPr lang="en-US" i="1">
                          <a:solidFill>
                            <a:srgbClr val="FF0000"/>
                          </a:solidFill>
                          <a:latin typeface="Cambria Math"/>
                        </a:rPr>
                        <m:t>=# </m:t>
                      </m:r>
                      <m:r>
                        <a:rPr lang="en-US" i="1">
                          <a:solidFill>
                            <a:srgbClr val="FF0000"/>
                          </a:solidFill>
                          <a:latin typeface="Cambria Math"/>
                        </a:rPr>
                        <m:t>𝑜𝑓</m:t>
                      </m:r>
                      <m:r>
                        <a:rPr lang="en-US" i="1">
                          <a:solidFill>
                            <a:srgbClr val="FF0000"/>
                          </a:solidFill>
                          <a:latin typeface="Cambria Math"/>
                        </a:rPr>
                        <m:t> </m:t>
                      </m:r>
                      <m:r>
                        <a:rPr lang="en-US" i="1">
                          <a:solidFill>
                            <a:srgbClr val="FF0000"/>
                          </a:solidFill>
                          <a:latin typeface="Cambria Math"/>
                        </a:rPr>
                        <m:t>𝑑𝑜𝑙𝑙𝑎𝑟𝑠</m:t>
                      </m:r>
                      <m:r>
                        <a:rPr lang="en-US" i="1">
                          <a:solidFill>
                            <a:srgbClr val="FF0000"/>
                          </a:solidFill>
                          <a:latin typeface="Cambria Math"/>
                        </a:rPr>
                        <m:t> </m:t>
                      </m:r>
                      <m:r>
                        <a:rPr lang="en-US" i="1">
                          <a:solidFill>
                            <a:srgbClr val="FF0000"/>
                          </a:solidFill>
                          <a:latin typeface="Cambria Math"/>
                        </a:rPr>
                        <m:t>𝑠𝑝𝑒𝑛𝑡</m:t>
                      </m:r>
                      <m:r>
                        <a:rPr lang="en-US" i="1">
                          <a:solidFill>
                            <a:srgbClr val="FF0000"/>
                          </a:solidFill>
                          <a:latin typeface="Cambria Math"/>
                        </a:rPr>
                        <m:t> </m:t>
                      </m:r>
                      <m:r>
                        <a:rPr lang="en-US" i="1">
                          <a:solidFill>
                            <a:srgbClr val="FF0000"/>
                          </a:solidFill>
                          <a:latin typeface="Cambria Math"/>
                        </a:rPr>
                        <m:t>𝑡𝑜</m:t>
                      </m:r>
                      <m:r>
                        <a:rPr lang="en-US" i="1">
                          <a:solidFill>
                            <a:srgbClr val="FF0000"/>
                          </a:solidFill>
                          <a:latin typeface="Cambria Math"/>
                        </a:rPr>
                        <m:t> </m:t>
                      </m:r>
                      <m:r>
                        <a:rPr lang="en-US" i="1">
                          <a:solidFill>
                            <a:srgbClr val="FF0000"/>
                          </a:solidFill>
                          <a:latin typeface="Cambria Math"/>
                        </a:rPr>
                        <m:t>𝑝𝑢𝑟𝑐h𝑎𝑠𝑒</m:t>
                      </m:r>
                      <m:r>
                        <a:rPr lang="en-US" i="1">
                          <a:solidFill>
                            <a:srgbClr val="FF0000"/>
                          </a:solidFill>
                          <a:latin typeface="Cambria Math"/>
                        </a:rPr>
                        <m:t> </m:t>
                      </m:r>
                      <m:r>
                        <a:rPr lang="en-US" i="1">
                          <a:solidFill>
                            <a:srgbClr val="FF0000"/>
                          </a:solidFill>
                          <a:latin typeface="Cambria Math"/>
                        </a:rPr>
                        <m:t>𝑡h𝑒</m:t>
                      </m:r>
                      <m:r>
                        <a:rPr lang="en-US" i="1">
                          <a:solidFill>
                            <a:srgbClr val="FF0000"/>
                          </a:solidFill>
                          <a:latin typeface="Cambria Math"/>
                        </a:rPr>
                        <m:t> </m:t>
                      </m:r>
                      <m:r>
                        <a:rPr lang="en-US" i="1">
                          <a:solidFill>
                            <a:srgbClr val="FF0000"/>
                          </a:solidFill>
                          <a:latin typeface="Cambria Math"/>
                        </a:rPr>
                        <m:t>𝑔𝑎𝑠</m:t>
                      </m:r>
                    </m:oMath>
                  </m:oMathPara>
                </a14:m>
                <a:endParaRPr lang="en-US" dirty="0">
                  <a:solidFill>
                    <a:srgbClr val="FF0000"/>
                  </a:solidFill>
                </a:endParaRPr>
              </a:p>
              <a:p>
                <a:pPr marL="0" indent="0">
                  <a:buNone/>
                </a:pPr>
                <a14:m>
                  <m:oMathPara xmlns:m="http://schemas.openxmlformats.org/officeDocument/2006/math">
                    <m:oMathParaPr>
                      <m:jc m:val="centerGroup"/>
                    </m:oMathParaPr>
                    <m:oMath xmlns:m="http://schemas.openxmlformats.org/officeDocument/2006/math">
                      <m:r>
                        <a:rPr lang="en-US" i="1">
                          <a:latin typeface="Cambria Math"/>
                        </a:rPr>
                        <m:t>𝐶</m:t>
                      </m:r>
                      <m:d>
                        <m:dPr>
                          <m:ctrlPr>
                            <a:rPr lang="en-US" i="1">
                              <a:latin typeface="Cambria Math"/>
                            </a:rPr>
                          </m:ctrlPr>
                        </m:dPr>
                        <m:e>
                          <m:r>
                            <a:rPr lang="en-US" i="1">
                              <a:latin typeface="Cambria Math"/>
                            </a:rPr>
                            <m:t>𝑔</m:t>
                          </m:r>
                        </m:e>
                      </m:d>
                      <m:r>
                        <a:rPr lang="en-US" i="1">
                          <a:latin typeface="Cambria Math"/>
                        </a:rPr>
                        <m:t>=3.55</m:t>
                      </m:r>
                      <m:r>
                        <a:rPr lang="en-US" i="1">
                          <a:latin typeface="Cambria Math"/>
                        </a:rPr>
                        <m:t>𝑔</m:t>
                      </m:r>
                    </m:oMath>
                  </m:oMathPara>
                </a14:m>
                <a:endParaRPr lang="en-US" dirty="0"/>
              </a:p>
              <a:p>
                <a:pPr marL="0" indent="0">
                  <a:buNone/>
                </a:pPr>
                <a:r>
                  <a:rPr lang="en-US" dirty="0" smtClean="0"/>
                  <a:t>We would say that </a:t>
                </a:r>
                <a14:m>
                  <m:oMath xmlns:m="http://schemas.openxmlformats.org/officeDocument/2006/math">
                    <m:r>
                      <a:rPr lang="en-US" b="0" i="1" smtClean="0">
                        <a:latin typeface="Cambria Math"/>
                      </a:rPr>
                      <m:t>𝐶</m:t>
                    </m:r>
                    <m:r>
                      <a:rPr lang="en-US" b="0" i="1" smtClean="0">
                        <a:latin typeface="Cambria Math"/>
                      </a:rPr>
                      <m:t>(</m:t>
                    </m:r>
                    <m:r>
                      <a:rPr lang="en-US" b="0" i="1" smtClean="0">
                        <a:latin typeface="Cambria Math"/>
                      </a:rPr>
                      <m:t>𝑔</m:t>
                    </m:r>
                    <m:r>
                      <a:rPr lang="en-US" b="0" i="1" smtClean="0">
                        <a:latin typeface="Cambria Math"/>
                      </a:rPr>
                      <m:t>)</m:t>
                    </m:r>
                  </m:oMath>
                </a14:m>
                <a:r>
                  <a:rPr lang="en-US" dirty="0" smtClean="0"/>
                  <a:t> is an increasing function because the </a:t>
                </a:r>
                <a:r>
                  <a:rPr lang="en-US" dirty="0" smtClean="0">
                    <a:solidFill>
                      <a:srgbClr val="FF0000"/>
                    </a:solidFill>
                  </a:rPr>
                  <a:t>amount we spend on gas </a:t>
                </a:r>
                <a:r>
                  <a:rPr lang="en-US" dirty="0" smtClean="0"/>
                  <a:t>increases as </a:t>
                </a:r>
                <a:r>
                  <a:rPr lang="en-US" dirty="0" smtClean="0">
                    <a:solidFill>
                      <a:srgbClr val="0070C0"/>
                    </a:solidFill>
                  </a:rPr>
                  <a:t>the amount of gas we buy</a:t>
                </a:r>
                <a:r>
                  <a:rPr lang="en-US" dirty="0" smtClean="0"/>
                  <a:t> increases.</a:t>
                </a:r>
              </a:p>
              <a:p>
                <a:pPr marL="0" indent="0">
                  <a:buNone/>
                </a:pPr>
                <a:r>
                  <a:rPr lang="en-US" dirty="0" smtClean="0"/>
                  <a:t>We would say </a:t>
                </a:r>
                <a:r>
                  <a:rPr lang="en-US" dirty="0"/>
                  <a:t>that </a:t>
                </a:r>
                <a14:m>
                  <m:oMath xmlns:m="http://schemas.openxmlformats.org/officeDocument/2006/math">
                    <m:r>
                      <a:rPr lang="en-US" i="1">
                        <a:latin typeface="Cambria Math"/>
                      </a:rPr>
                      <m:t>𝐶</m:t>
                    </m:r>
                    <m:r>
                      <a:rPr lang="en-US" i="1">
                        <a:latin typeface="Cambria Math"/>
                      </a:rPr>
                      <m:t>(</m:t>
                    </m:r>
                    <m:r>
                      <a:rPr lang="en-US" i="1">
                        <a:latin typeface="Cambria Math"/>
                      </a:rPr>
                      <m:t>𝑔</m:t>
                    </m:r>
                    <m:r>
                      <a:rPr lang="en-US" i="1">
                        <a:latin typeface="Cambria Math"/>
                      </a:rPr>
                      <m:t>)</m:t>
                    </m:r>
                  </m:oMath>
                </a14:m>
                <a:r>
                  <a:rPr lang="en-US" dirty="0"/>
                  <a:t> is an increasing function because </a:t>
                </a:r>
                <a14:m>
                  <m:oMath xmlns:m="http://schemas.openxmlformats.org/officeDocument/2006/math">
                    <m:r>
                      <a:rPr lang="en-US" b="0" i="1" smtClean="0">
                        <a:solidFill>
                          <a:srgbClr val="FF0000"/>
                        </a:solidFill>
                        <a:latin typeface="Cambria Math"/>
                      </a:rPr>
                      <m:t>𝐶</m:t>
                    </m:r>
                    <m:d>
                      <m:dPr>
                        <m:ctrlPr>
                          <a:rPr lang="en-US" b="0" i="1" smtClean="0">
                            <a:solidFill>
                              <a:srgbClr val="FF0000"/>
                            </a:solidFill>
                            <a:latin typeface="Cambria Math"/>
                          </a:rPr>
                        </m:ctrlPr>
                      </m:dPr>
                      <m:e>
                        <m:r>
                          <a:rPr lang="en-US" b="0" i="1" smtClean="0">
                            <a:solidFill>
                              <a:srgbClr val="FF0000"/>
                            </a:solidFill>
                            <a:latin typeface="Cambria Math"/>
                          </a:rPr>
                          <m:t>𝑔</m:t>
                        </m:r>
                      </m:e>
                    </m:d>
                  </m:oMath>
                </a14:m>
                <a:r>
                  <a:rPr lang="en-US" dirty="0" smtClean="0">
                    <a:solidFill>
                      <a:srgbClr val="FF0000"/>
                    </a:solidFill>
                  </a:rPr>
                  <a:t> </a:t>
                </a:r>
                <a:r>
                  <a:rPr lang="en-US" dirty="0" smtClean="0"/>
                  <a:t>increases </a:t>
                </a:r>
                <a:r>
                  <a:rPr lang="en-US" dirty="0"/>
                  <a:t>as </a:t>
                </a:r>
                <a14:m>
                  <m:oMath xmlns:m="http://schemas.openxmlformats.org/officeDocument/2006/math">
                    <m:r>
                      <a:rPr lang="en-US" b="0" i="1" dirty="0" smtClean="0">
                        <a:solidFill>
                          <a:srgbClr val="0070C0"/>
                        </a:solidFill>
                        <a:latin typeface="Cambria Math"/>
                      </a:rPr>
                      <m:t>𝑔</m:t>
                    </m:r>
                  </m:oMath>
                </a14:m>
                <a:r>
                  <a:rPr lang="en-US" dirty="0"/>
                  <a:t> increases.</a:t>
                </a:r>
              </a:p>
              <a:p>
                <a:pPr marL="0" indent="0">
                  <a:buNone/>
                </a:pPr>
                <a:r>
                  <a:rPr lang="en-US" dirty="0" smtClean="0"/>
                  <a:t>Definition:</a:t>
                </a:r>
                <a:r>
                  <a:rPr lang="en-US" dirty="0" smtClean="0"/>
                  <a:t> </a:t>
                </a:r>
                <a:r>
                  <a:rPr lang="en-US" dirty="0"/>
                  <a:t>A</a:t>
                </a:r>
                <a:r>
                  <a:rPr lang="en-US" dirty="0" smtClean="0"/>
                  <a:t> function </a:t>
                </a:r>
                <a14:m>
                  <m:oMath xmlns:m="http://schemas.openxmlformats.org/officeDocument/2006/math">
                    <m:r>
                      <a:rPr lang="en-US" b="0" i="1" smtClean="0">
                        <a:latin typeface="Cambria Math"/>
                      </a:rPr>
                      <m:t>𝑦</m:t>
                    </m:r>
                    <m:r>
                      <a:rPr lang="en-US" b="0" i="1" smtClean="0">
                        <a:latin typeface="Cambria Math"/>
                      </a:rPr>
                      <m:t>=</m:t>
                    </m:r>
                    <m:r>
                      <a:rPr lang="en-US" b="0" i="1" smtClean="0">
                        <a:latin typeface="Cambria Math"/>
                      </a:rPr>
                      <m:t>𝑓</m:t>
                    </m:r>
                    <m:r>
                      <a:rPr lang="en-US" b="0" i="1" smtClean="0">
                        <a:latin typeface="Cambria Math"/>
                      </a:rPr>
                      <m:t>(</m:t>
                    </m:r>
                    <m:r>
                      <a:rPr lang="en-US" b="0" i="1" smtClean="0">
                        <a:latin typeface="Cambria Math"/>
                      </a:rPr>
                      <m:t>𝑥</m:t>
                    </m:r>
                    <m:r>
                      <a:rPr lang="en-US" b="0" i="1" smtClean="0">
                        <a:latin typeface="Cambria Math"/>
                      </a:rPr>
                      <m:t>)</m:t>
                    </m:r>
                  </m:oMath>
                </a14:m>
                <a:r>
                  <a:rPr lang="en-US" dirty="0" smtClean="0"/>
                  <a:t> is an </a:t>
                </a:r>
                <a:r>
                  <a:rPr lang="en-US" u="sng" dirty="0" smtClean="0"/>
                  <a:t>increasing</a:t>
                </a:r>
                <a:r>
                  <a:rPr lang="en-US" dirty="0" smtClean="0"/>
                  <a:t> function if </a:t>
                </a:r>
                <a14:m>
                  <m:oMath xmlns:m="http://schemas.openxmlformats.org/officeDocument/2006/math">
                    <m:r>
                      <a:rPr lang="en-US" b="1" i="1" smtClean="0">
                        <a:latin typeface="Cambria Math"/>
                      </a:rPr>
                      <m:t>𝒚</m:t>
                    </m:r>
                  </m:oMath>
                </a14:m>
                <a:r>
                  <a:rPr lang="en-US" b="1" dirty="0" smtClean="0"/>
                  <a:t> increases</a:t>
                </a:r>
                <a:r>
                  <a:rPr lang="en-US" dirty="0" smtClean="0"/>
                  <a:t> as </a:t>
                </a:r>
                <a14:m>
                  <m:oMath xmlns:m="http://schemas.openxmlformats.org/officeDocument/2006/math">
                    <m:r>
                      <a:rPr lang="en-US" b="0" i="1" smtClean="0">
                        <a:latin typeface="Cambria Math"/>
                      </a:rPr>
                      <m:t>𝑥</m:t>
                    </m:r>
                  </m:oMath>
                </a14:m>
                <a:r>
                  <a:rPr lang="en-US" dirty="0" smtClean="0"/>
                  <a:t> increases.</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xfrm>
                <a:off x="301752" y="1527048"/>
                <a:ext cx="8503920" cy="4873752"/>
              </a:xfrm>
              <a:blipFill rotWithShape="1">
                <a:blip r:embed="rId2"/>
                <a:stretch>
                  <a:fillRect l="-1362" t="-1126" b="-3004"/>
                </a:stretch>
              </a:blipFill>
            </p:spPr>
            <p:txBody>
              <a:bodyPr/>
              <a:lstStyle/>
              <a:p>
                <a:r>
                  <a:rPr lang="en-US">
                    <a:noFill/>
                  </a:rPr>
                  <a:t> </a:t>
                </a:r>
              </a:p>
            </p:txBody>
          </p:sp>
        </mc:Fallback>
      </mc:AlternateContent>
    </p:spTree>
    <p:extLst>
      <p:ext uri="{BB962C8B-B14F-4D97-AF65-F5344CB8AC3E}">
        <p14:creationId xmlns:p14="http://schemas.microsoft.com/office/powerpoint/2010/main" val="231891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pPr marL="0" indent="0">
                  <a:buNone/>
                </a:pPr>
                <a:r>
                  <a:rPr lang="en-US" dirty="0"/>
                  <a:t>Definition: </a:t>
                </a:r>
                <a:r>
                  <a:rPr lang="en-US" dirty="0"/>
                  <a:t>A</a:t>
                </a:r>
                <a:r>
                  <a:rPr lang="en-US" dirty="0"/>
                  <a:t> function </a:t>
                </a:r>
                <a14:m>
                  <m:oMath xmlns:m="http://schemas.openxmlformats.org/officeDocument/2006/math">
                    <m:r>
                      <a:rPr lang="en-US" i="1">
                        <a:latin typeface="Cambria Math"/>
                      </a:rPr>
                      <m:t>𝑦</m:t>
                    </m:r>
                    <m:r>
                      <a:rPr lang="en-US" i="1">
                        <a:latin typeface="Cambria Math"/>
                      </a:rPr>
                      <m:t>=</m:t>
                    </m:r>
                    <m:r>
                      <a:rPr lang="en-US" i="1">
                        <a:latin typeface="Cambria Math"/>
                      </a:rPr>
                      <m:t>𝑓</m:t>
                    </m:r>
                    <m:r>
                      <a:rPr lang="en-US" i="1">
                        <a:latin typeface="Cambria Math"/>
                      </a:rPr>
                      <m:t>(</m:t>
                    </m:r>
                    <m:r>
                      <a:rPr lang="en-US" i="1">
                        <a:latin typeface="Cambria Math"/>
                      </a:rPr>
                      <m:t>𝑥</m:t>
                    </m:r>
                    <m:r>
                      <a:rPr lang="en-US" i="1">
                        <a:latin typeface="Cambria Math"/>
                      </a:rPr>
                      <m:t>)</m:t>
                    </m:r>
                  </m:oMath>
                </a14:m>
                <a:r>
                  <a:rPr lang="en-US" dirty="0"/>
                  <a:t> is an </a:t>
                </a:r>
                <a:r>
                  <a:rPr lang="en-US" u="sng" dirty="0"/>
                  <a:t>increasing</a:t>
                </a:r>
                <a:r>
                  <a:rPr lang="en-US" dirty="0"/>
                  <a:t> function if </a:t>
                </a:r>
                <a14:m>
                  <m:oMath xmlns:m="http://schemas.openxmlformats.org/officeDocument/2006/math">
                    <m:r>
                      <a:rPr lang="en-US" b="1" i="1">
                        <a:latin typeface="Cambria Math"/>
                      </a:rPr>
                      <m:t>𝒚</m:t>
                    </m:r>
                  </m:oMath>
                </a14:m>
                <a:r>
                  <a:rPr lang="en-US" b="1" dirty="0"/>
                  <a:t> increases</a:t>
                </a:r>
                <a:r>
                  <a:rPr lang="en-US" dirty="0"/>
                  <a:t> as </a:t>
                </a:r>
                <a14:m>
                  <m:oMath xmlns:m="http://schemas.openxmlformats.org/officeDocument/2006/math">
                    <m:r>
                      <a:rPr lang="en-US" i="1">
                        <a:latin typeface="Cambria Math"/>
                      </a:rPr>
                      <m:t>𝑥</m:t>
                    </m:r>
                  </m:oMath>
                </a14:m>
                <a:r>
                  <a:rPr lang="en-US" dirty="0"/>
                  <a:t> increases.</a:t>
                </a:r>
                <a:endParaRPr lang="en-US" dirty="0"/>
              </a:p>
              <a:p>
                <a:pPr marL="0" indent="0">
                  <a:buNone/>
                </a:pPr>
                <a:r>
                  <a:rPr lang="en-US" dirty="0"/>
                  <a:t>Definition: </a:t>
                </a:r>
                <a:r>
                  <a:rPr lang="en-US" dirty="0"/>
                  <a:t>A</a:t>
                </a:r>
                <a:r>
                  <a:rPr lang="en-US" dirty="0"/>
                  <a:t> function </a:t>
                </a:r>
                <a14:m>
                  <m:oMath xmlns:m="http://schemas.openxmlformats.org/officeDocument/2006/math">
                    <m:r>
                      <a:rPr lang="en-US" i="1">
                        <a:latin typeface="Cambria Math"/>
                      </a:rPr>
                      <m:t>𝑦</m:t>
                    </m:r>
                    <m:r>
                      <a:rPr lang="en-US" i="1">
                        <a:latin typeface="Cambria Math"/>
                      </a:rPr>
                      <m:t>=</m:t>
                    </m:r>
                    <m:r>
                      <a:rPr lang="en-US" i="1">
                        <a:latin typeface="Cambria Math"/>
                      </a:rPr>
                      <m:t>𝑓</m:t>
                    </m:r>
                    <m:r>
                      <a:rPr lang="en-US" i="1">
                        <a:latin typeface="Cambria Math"/>
                      </a:rPr>
                      <m:t>(</m:t>
                    </m:r>
                    <m:r>
                      <a:rPr lang="en-US" i="1">
                        <a:latin typeface="Cambria Math"/>
                      </a:rPr>
                      <m:t>𝑥</m:t>
                    </m:r>
                    <m:r>
                      <a:rPr lang="en-US" i="1">
                        <a:latin typeface="Cambria Math"/>
                      </a:rPr>
                      <m:t>)</m:t>
                    </m:r>
                  </m:oMath>
                </a14:m>
                <a:r>
                  <a:rPr lang="en-US" dirty="0"/>
                  <a:t> is </a:t>
                </a:r>
                <a:r>
                  <a:rPr lang="en-US" dirty="0" smtClean="0"/>
                  <a:t>a </a:t>
                </a:r>
                <a:r>
                  <a:rPr lang="en-US" u="sng" dirty="0" smtClean="0"/>
                  <a:t>decreasing</a:t>
                </a:r>
                <a:r>
                  <a:rPr lang="en-US" dirty="0" smtClean="0"/>
                  <a:t> </a:t>
                </a:r>
                <a:r>
                  <a:rPr lang="en-US" dirty="0"/>
                  <a:t>function if </a:t>
                </a:r>
                <a14:m>
                  <m:oMath xmlns:m="http://schemas.openxmlformats.org/officeDocument/2006/math">
                    <m:r>
                      <a:rPr lang="en-US" b="1" i="1">
                        <a:latin typeface="Cambria Math"/>
                      </a:rPr>
                      <m:t>𝒚</m:t>
                    </m:r>
                  </m:oMath>
                </a14:m>
                <a:r>
                  <a:rPr lang="en-US" b="1" dirty="0"/>
                  <a:t> </a:t>
                </a:r>
                <a:r>
                  <a:rPr lang="en-US" b="1" dirty="0" smtClean="0"/>
                  <a:t>decreases </a:t>
                </a:r>
                <a:r>
                  <a:rPr lang="en-US" dirty="0"/>
                  <a:t>as </a:t>
                </a:r>
                <a14:m>
                  <m:oMath xmlns:m="http://schemas.openxmlformats.org/officeDocument/2006/math">
                    <m:r>
                      <a:rPr lang="en-US" i="1">
                        <a:latin typeface="Cambria Math"/>
                      </a:rPr>
                      <m:t>𝑥</m:t>
                    </m:r>
                  </m:oMath>
                </a14:m>
                <a:r>
                  <a:rPr lang="en-US" dirty="0"/>
                  <a:t> increases.</a:t>
                </a:r>
                <a:endParaRPr lang="en-US" dirty="0"/>
              </a:p>
              <a:p>
                <a:pPr marL="0" indent="0">
                  <a:buNone/>
                </a:pPr>
                <a:endParaRPr lang="en-US" dirty="0" smtClean="0"/>
              </a:p>
              <a:p>
                <a:pPr marL="0" indent="0">
                  <a:buNone/>
                </a:pPr>
                <a:r>
                  <a:rPr lang="en-US" dirty="0" smtClean="0"/>
                  <a:t>Notice:  Both of these definitions involve </a:t>
                </a:r>
                <a14:m>
                  <m:oMath xmlns:m="http://schemas.openxmlformats.org/officeDocument/2006/math">
                    <m:r>
                      <a:rPr lang="en-US" i="1">
                        <a:latin typeface="Cambria Math"/>
                      </a:rPr>
                      <m:t>𝑥</m:t>
                    </m:r>
                  </m:oMath>
                </a14:m>
                <a:r>
                  <a:rPr lang="en-US" dirty="0"/>
                  <a:t> </a:t>
                </a:r>
                <a:r>
                  <a:rPr lang="en-US" dirty="0" smtClean="0"/>
                  <a:t>increasing, that is as we move to the </a:t>
                </a:r>
                <a:r>
                  <a:rPr lang="en-US" smtClean="0"/>
                  <a:t>right on </a:t>
                </a:r>
                <a:r>
                  <a:rPr lang="en-US" dirty="0" smtClean="0"/>
                  <a:t>the graph.</a:t>
                </a:r>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362" t="-1200" r="-287"/>
                </a:stretch>
              </a:blipFill>
            </p:spPr>
            <p:txBody>
              <a:bodyPr/>
              <a:lstStyle/>
              <a:p>
                <a:r>
                  <a:rPr lang="en-US">
                    <a:noFill/>
                  </a:rPr>
                  <a:t> </a:t>
                </a:r>
              </a:p>
            </p:txBody>
          </p:sp>
        </mc:Fallback>
      </mc:AlternateContent>
    </p:spTree>
    <p:extLst>
      <p:ext uri="{BB962C8B-B14F-4D97-AF65-F5344CB8AC3E}">
        <p14:creationId xmlns:p14="http://schemas.microsoft.com/office/powerpoint/2010/main" val="46121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301752" y="1527048"/>
                <a:ext cx="8503920" cy="4797552"/>
              </a:xfrm>
            </p:spPr>
            <p:txBody>
              <a:bodyPr/>
              <a:lstStyle/>
              <a:p>
                <a:pPr marL="0" indent="0">
                  <a:buNone/>
                </a:pPr>
                <a:r>
                  <a:rPr lang="en-US" dirty="0" smtClean="0"/>
                  <a:t>Definition:  A </a:t>
                </a:r>
                <a:r>
                  <a:rPr lang="en-US" u="sng" dirty="0" smtClean="0"/>
                  <a:t>function</a:t>
                </a:r>
                <a:r>
                  <a:rPr lang="en-US" dirty="0" smtClean="0"/>
                  <a:t> is a mathematical rule which assigns to each input value an output value.  </a:t>
                </a:r>
              </a:p>
              <a:p>
                <a:pPr marL="0" indent="0">
                  <a:buNone/>
                </a:pPr>
                <a:r>
                  <a:rPr lang="en-US" dirty="0" smtClean="0"/>
                  <a:t>The set of all </a:t>
                </a:r>
                <a:r>
                  <a:rPr lang="en-US" dirty="0" smtClean="0">
                    <a:solidFill>
                      <a:srgbClr val="C00000"/>
                    </a:solidFill>
                  </a:rPr>
                  <a:t>input</a:t>
                </a:r>
                <a:r>
                  <a:rPr lang="en-US" dirty="0" smtClean="0"/>
                  <a:t> values is called the </a:t>
                </a:r>
                <a:r>
                  <a:rPr lang="en-US" u="sng" dirty="0" smtClean="0">
                    <a:solidFill>
                      <a:srgbClr val="C00000"/>
                    </a:solidFill>
                  </a:rPr>
                  <a:t>domain</a:t>
                </a:r>
                <a:r>
                  <a:rPr lang="en-US" dirty="0" smtClean="0"/>
                  <a:t>.  </a:t>
                </a:r>
              </a:p>
              <a:p>
                <a:pPr marL="0" indent="0">
                  <a:buNone/>
                </a:pPr>
                <a:r>
                  <a:rPr lang="en-US" dirty="0" smtClean="0"/>
                  <a:t>The set of all </a:t>
                </a:r>
                <a:r>
                  <a:rPr lang="en-US" dirty="0" smtClean="0">
                    <a:solidFill>
                      <a:schemeClr val="accent2">
                        <a:lumMod val="40000"/>
                        <a:lumOff val="60000"/>
                      </a:schemeClr>
                    </a:solidFill>
                  </a:rPr>
                  <a:t>output</a:t>
                </a:r>
                <a:r>
                  <a:rPr lang="en-US" dirty="0" smtClean="0"/>
                  <a:t> values is called the </a:t>
                </a:r>
                <a:r>
                  <a:rPr lang="en-US" u="sng" dirty="0" smtClean="0">
                    <a:solidFill>
                      <a:schemeClr val="accent2">
                        <a:lumMod val="40000"/>
                        <a:lumOff val="60000"/>
                      </a:schemeClr>
                    </a:solidFill>
                  </a:rPr>
                  <a:t>range</a:t>
                </a:r>
                <a:r>
                  <a:rPr lang="en-US" dirty="0" smtClean="0"/>
                  <a:t>.</a:t>
                </a:r>
              </a:p>
              <a:p>
                <a:pPr marL="0" indent="0">
                  <a:buNone/>
                </a:pPr>
                <a:r>
                  <a:rPr lang="en-US" dirty="0" smtClean="0"/>
                  <a:t>Example:  The following table gives the city of Holyoke’s population from 2000 to 2008</a:t>
                </a:r>
              </a:p>
              <a:p>
                <a:pPr marL="0" indent="0">
                  <a:buNone/>
                </a:pPr>
                <a:endParaRPr lang="en-US" dirty="0"/>
              </a:p>
              <a:p>
                <a:pPr marL="0" indent="0">
                  <a:buNone/>
                </a:pPr>
                <a:endParaRPr lang="en-US" dirty="0" smtClean="0"/>
              </a:p>
              <a:p>
                <a:pPr marL="0" indent="0">
                  <a:buNone/>
                </a:pPr>
                <a:r>
                  <a:rPr lang="en-US" dirty="0" smtClean="0"/>
                  <a:t>Domain </a:t>
                </a:r>
                <a14:m>
                  <m:oMath xmlns:m="http://schemas.openxmlformats.org/officeDocument/2006/math">
                    <m:r>
                      <a:rPr lang="en-US" b="0" i="1" smtClean="0">
                        <a:latin typeface="Cambria Math"/>
                      </a:rPr>
                      <m:t>={2000, 2002, 2004, 2006, 2008}</m:t>
                    </m:r>
                  </m:oMath>
                </a14:m>
                <a:endParaRPr lang="en-US" dirty="0" smtClean="0"/>
              </a:p>
              <a:p>
                <a:pPr marL="0" indent="0">
                  <a:buNone/>
                </a:pPr>
                <a:r>
                  <a:rPr lang="en-US" dirty="0" smtClean="0"/>
                  <a:t>Range </a:t>
                </a:r>
                <a14:m>
                  <m:oMath xmlns:m="http://schemas.openxmlformats.org/officeDocument/2006/math">
                    <m:r>
                      <a:rPr lang="en-US" b="0" i="1" smtClean="0">
                        <a:latin typeface="Cambria Math"/>
                      </a:rPr>
                      <m:t>={39838, 40279, 40551, 40618, 40260}</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301752" y="1527048"/>
                <a:ext cx="8503920" cy="4797552"/>
              </a:xfrm>
              <a:blipFill rotWithShape="1">
                <a:blip r:embed="rId2"/>
                <a:stretch>
                  <a:fillRect l="-1362" t="-1144" b="-27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3364948580"/>
                  </p:ext>
                </p:extLst>
              </p:nvPr>
            </p:nvGraphicFramePr>
            <p:xfrm>
              <a:off x="1828800" y="4495800"/>
              <a:ext cx="5156198" cy="741680"/>
            </p:xfrm>
            <a:graphic>
              <a:graphicData uri="http://schemas.openxmlformats.org/drawingml/2006/table">
                <a:tbl>
                  <a:tblPr firstRow="1" bandRow="1">
                    <a:tableStyleId>{5C22544A-7EE6-4342-B048-85BDC9FD1C3A}</a:tableStyleId>
                  </a:tblPr>
                  <a:tblGrid>
                    <a:gridCol w="762000"/>
                    <a:gridCol w="890905"/>
                    <a:gridCol w="876617"/>
                    <a:gridCol w="854392"/>
                    <a:gridCol w="870267"/>
                    <a:gridCol w="902017"/>
                  </a:tblGrid>
                  <a:tr h="370840">
                    <a:tc>
                      <a:txBody>
                        <a:bodyPr/>
                        <a:lstStyle/>
                        <a:p>
                          <a:pPr algn="ctr"/>
                          <a14:m>
                            <m:oMathPara xmlns:m="http://schemas.openxmlformats.org/officeDocument/2006/math">
                              <m:oMathParaPr>
                                <m:jc m:val="centerGroup"/>
                              </m:oMathParaPr>
                              <m:oMath xmlns:m="http://schemas.openxmlformats.org/officeDocument/2006/math">
                                <m:r>
                                  <a:rPr lang="en-US" b="1" i="1" smtClean="0">
                                    <a:latin typeface="Cambria Math"/>
                                  </a:rPr>
                                  <m:t>𝒀𝒆𝒂𝒓</m:t>
                                </m:r>
                              </m:oMath>
                            </m:oMathPara>
                          </a14:m>
                          <a:endParaRPr lang="en-US" dirty="0"/>
                        </a:p>
                      </a:txBody>
                      <a:tcPr/>
                    </a:tc>
                    <a:tc>
                      <a:txBody>
                        <a:bodyPr/>
                        <a:lstStyle/>
                        <a:p>
                          <a:pPr algn="ctr"/>
                          <a:r>
                            <a:rPr lang="en-US" dirty="0" smtClean="0"/>
                            <a:t>2000</a:t>
                          </a:r>
                          <a:endParaRPr lang="en-US" dirty="0"/>
                        </a:p>
                      </a:txBody>
                      <a:tcPr/>
                    </a:tc>
                    <a:tc>
                      <a:txBody>
                        <a:bodyPr/>
                        <a:lstStyle/>
                        <a:p>
                          <a:pPr algn="ctr"/>
                          <a:r>
                            <a:rPr lang="en-US" dirty="0" smtClean="0"/>
                            <a:t>2002</a:t>
                          </a:r>
                          <a:endParaRPr lang="en-US" dirty="0"/>
                        </a:p>
                      </a:txBody>
                      <a:tcPr/>
                    </a:tc>
                    <a:tc>
                      <a:txBody>
                        <a:bodyPr/>
                        <a:lstStyle/>
                        <a:p>
                          <a:pPr algn="ctr"/>
                          <a:r>
                            <a:rPr lang="en-US" dirty="0" smtClean="0"/>
                            <a:t>2004</a:t>
                          </a:r>
                          <a:endParaRPr lang="en-US" dirty="0"/>
                        </a:p>
                      </a:txBody>
                      <a:tcPr/>
                    </a:tc>
                    <a:tc>
                      <a:txBody>
                        <a:bodyPr/>
                        <a:lstStyle/>
                        <a:p>
                          <a:pPr algn="ctr"/>
                          <a:r>
                            <a:rPr lang="en-US" dirty="0" smtClean="0"/>
                            <a:t>2006</a:t>
                          </a:r>
                          <a:endParaRPr lang="en-US" dirty="0"/>
                        </a:p>
                      </a:txBody>
                      <a:tcPr/>
                    </a:tc>
                    <a:tc>
                      <a:txBody>
                        <a:bodyPr/>
                        <a:lstStyle/>
                        <a:p>
                          <a:pPr algn="ctr"/>
                          <a:r>
                            <a:rPr lang="en-US" dirty="0" smtClean="0"/>
                            <a:t>2008</a:t>
                          </a:r>
                          <a:endParaRPr lang="en-US" dirty="0"/>
                        </a:p>
                      </a:txBody>
                      <a:tcPr/>
                    </a:tc>
                  </a:tr>
                  <a:tr h="370840">
                    <a:tc>
                      <a:txBody>
                        <a:bodyPr/>
                        <a:lstStyle/>
                        <a:p>
                          <a:pPr algn="ctr"/>
                          <a14:m>
                            <m:oMathPara xmlns:m="http://schemas.openxmlformats.org/officeDocument/2006/math">
                              <m:oMathParaPr>
                                <m:jc m:val="centerGroup"/>
                              </m:oMathParaPr>
                              <m:oMath xmlns:m="http://schemas.openxmlformats.org/officeDocument/2006/math">
                                <m:r>
                                  <a:rPr lang="en-US" b="0" i="1" smtClean="0">
                                    <a:latin typeface="Cambria Math"/>
                                  </a:rPr>
                                  <m:t>𝑃𝑜𝑝</m:t>
                                </m:r>
                                <m:r>
                                  <a:rPr lang="en-US" b="0" i="1" smtClean="0">
                                    <a:latin typeface="Cambria Math"/>
                                  </a:rPr>
                                  <m:t>.</m:t>
                                </m:r>
                              </m:oMath>
                            </m:oMathPara>
                          </a14:m>
                          <a:endParaRPr lang="en-US" dirty="0"/>
                        </a:p>
                      </a:txBody>
                      <a:tcPr/>
                    </a:tc>
                    <a:tc>
                      <a:txBody>
                        <a:bodyPr/>
                        <a:lstStyle/>
                        <a:p>
                          <a:pPr algn="ctr"/>
                          <a:r>
                            <a:rPr lang="en-US" dirty="0" smtClean="0"/>
                            <a:t>39838</a:t>
                          </a:r>
                          <a:endParaRPr lang="en-US" dirty="0"/>
                        </a:p>
                      </a:txBody>
                      <a:tcPr/>
                    </a:tc>
                    <a:tc>
                      <a:txBody>
                        <a:bodyPr/>
                        <a:lstStyle/>
                        <a:p>
                          <a:pPr algn="ctr"/>
                          <a:r>
                            <a:rPr lang="en-US" dirty="0" smtClean="0"/>
                            <a:t>40279</a:t>
                          </a:r>
                          <a:endParaRPr lang="en-US" dirty="0"/>
                        </a:p>
                      </a:txBody>
                      <a:tcPr/>
                    </a:tc>
                    <a:tc>
                      <a:txBody>
                        <a:bodyPr/>
                        <a:lstStyle/>
                        <a:p>
                          <a:pPr algn="ctr"/>
                          <a:r>
                            <a:rPr lang="en-US" dirty="0" smtClean="0"/>
                            <a:t>40551</a:t>
                          </a:r>
                          <a:endParaRPr lang="en-US" dirty="0"/>
                        </a:p>
                      </a:txBody>
                      <a:tcPr/>
                    </a:tc>
                    <a:tc>
                      <a:txBody>
                        <a:bodyPr/>
                        <a:lstStyle/>
                        <a:p>
                          <a:pPr algn="ctr"/>
                          <a:r>
                            <a:rPr lang="en-US" dirty="0" smtClean="0"/>
                            <a:t>40618</a:t>
                          </a:r>
                          <a:endParaRPr lang="en-US" dirty="0"/>
                        </a:p>
                      </a:txBody>
                      <a:tcPr/>
                    </a:tc>
                    <a:tc>
                      <a:txBody>
                        <a:bodyPr/>
                        <a:lstStyle/>
                        <a:p>
                          <a:pPr algn="ctr"/>
                          <a:r>
                            <a:rPr lang="en-US" dirty="0" smtClean="0"/>
                            <a:t>40260</a:t>
                          </a:r>
                          <a:endParaRPr lang="en-US" dirty="0"/>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3364948580"/>
                  </p:ext>
                </p:extLst>
              </p:nvPr>
            </p:nvGraphicFramePr>
            <p:xfrm>
              <a:off x="1828800" y="4495800"/>
              <a:ext cx="5156198" cy="741680"/>
            </p:xfrm>
            <a:graphic>
              <a:graphicData uri="http://schemas.openxmlformats.org/drawingml/2006/table">
                <a:tbl>
                  <a:tblPr firstRow="1" bandRow="1">
                    <a:tableStyleId>{5C22544A-7EE6-4342-B048-85BDC9FD1C3A}</a:tableStyleId>
                  </a:tblPr>
                  <a:tblGrid>
                    <a:gridCol w="762000"/>
                    <a:gridCol w="890905"/>
                    <a:gridCol w="876617"/>
                    <a:gridCol w="854392"/>
                    <a:gridCol w="870267"/>
                    <a:gridCol w="902017"/>
                  </a:tblGrid>
                  <a:tr h="370840">
                    <a:tc>
                      <a:txBody>
                        <a:bodyPr/>
                        <a:lstStyle/>
                        <a:p>
                          <a:endParaRPr lang="en-US"/>
                        </a:p>
                      </a:txBody>
                      <a:tcPr>
                        <a:blipFill rotWithShape="1">
                          <a:blip r:embed="rId3"/>
                          <a:stretch>
                            <a:fillRect t="-8197" r="-576800" b="-122951"/>
                          </a:stretch>
                        </a:blipFill>
                      </a:tcPr>
                    </a:tc>
                    <a:tc>
                      <a:txBody>
                        <a:bodyPr/>
                        <a:lstStyle/>
                        <a:p>
                          <a:pPr algn="ctr"/>
                          <a:r>
                            <a:rPr lang="en-US" dirty="0" smtClean="0"/>
                            <a:t>2000</a:t>
                          </a:r>
                          <a:endParaRPr lang="en-US" dirty="0"/>
                        </a:p>
                      </a:txBody>
                      <a:tcPr/>
                    </a:tc>
                    <a:tc>
                      <a:txBody>
                        <a:bodyPr/>
                        <a:lstStyle/>
                        <a:p>
                          <a:pPr algn="ctr"/>
                          <a:r>
                            <a:rPr lang="en-US" dirty="0" smtClean="0"/>
                            <a:t>2002</a:t>
                          </a:r>
                          <a:endParaRPr lang="en-US" dirty="0"/>
                        </a:p>
                      </a:txBody>
                      <a:tcPr/>
                    </a:tc>
                    <a:tc>
                      <a:txBody>
                        <a:bodyPr/>
                        <a:lstStyle/>
                        <a:p>
                          <a:pPr algn="ctr"/>
                          <a:r>
                            <a:rPr lang="en-US" dirty="0" smtClean="0"/>
                            <a:t>2004</a:t>
                          </a:r>
                          <a:endParaRPr lang="en-US" dirty="0"/>
                        </a:p>
                      </a:txBody>
                      <a:tcPr/>
                    </a:tc>
                    <a:tc>
                      <a:txBody>
                        <a:bodyPr/>
                        <a:lstStyle/>
                        <a:p>
                          <a:pPr algn="ctr"/>
                          <a:r>
                            <a:rPr lang="en-US" dirty="0" smtClean="0"/>
                            <a:t>2006</a:t>
                          </a:r>
                          <a:endParaRPr lang="en-US" dirty="0"/>
                        </a:p>
                      </a:txBody>
                      <a:tcPr/>
                    </a:tc>
                    <a:tc>
                      <a:txBody>
                        <a:bodyPr/>
                        <a:lstStyle/>
                        <a:p>
                          <a:pPr algn="ctr"/>
                          <a:r>
                            <a:rPr lang="en-US" dirty="0" smtClean="0"/>
                            <a:t>2008</a:t>
                          </a:r>
                          <a:endParaRPr lang="en-US" dirty="0"/>
                        </a:p>
                      </a:txBody>
                      <a:tcPr/>
                    </a:tc>
                  </a:tr>
                  <a:tr h="370840">
                    <a:tc>
                      <a:txBody>
                        <a:bodyPr/>
                        <a:lstStyle/>
                        <a:p>
                          <a:endParaRPr lang="en-US"/>
                        </a:p>
                      </a:txBody>
                      <a:tcPr>
                        <a:blipFill rotWithShape="1">
                          <a:blip r:embed="rId3"/>
                          <a:stretch>
                            <a:fillRect t="-110000" r="-576800" b="-25000"/>
                          </a:stretch>
                        </a:blipFill>
                      </a:tcPr>
                    </a:tc>
                    <a:tc>
                      <a:txBody>
                        <a:bodyPr/>
                        <a:lstStyle/>
                        <a:p>
                          <a:pPr algn="ctr"/>
                          <a:r>
                            <a:rPr lang="en-US" dirty="0" smtClean="0"/>
                            <a:t>39838</a:t>
                          </a:r>
                          <a:endParaRPr lang="en-US" dirty="0"/>
                        </a:p>
                      </a:txBody>
                      <a:tcPr/>
                    </a:tc>
                    <a:tc>
                      <a:txBody>
                        <a:bodyPr/>
                        <a:lstStyle/>
                        <a:p>
                          <a:pPr algn="ctr"/>
                          <a:r>
                            <a:rPr lang="en-US" dirty="0" smtClean="0"/>
                            <a:t>40279</a:t>
                          </a:r>
                          <a:endParaRPr lang="en-US" dirty="0"/>
                        </a:p>
                      </a:txBody>
                      <a:tcPr/>
                    </a:tc>
                    <a:tc>
                      <a:txBody>
                        <a:bodyPr/>
                        <a:lstStyle/>
                        <a:p>
                          <a:pPr algn="ctr"/>
                          <a:r>
                            <a:rPr lang="en-US" dirty="0" smtClean="0"/>
                            <a:t>40551</a:t>
                          </a:r>
                          <a:endParaRPr lang="en-US" dirty="0"/>
                        </a:p>
                      </a:txBody>
                      <a:tcPr/>
                    </a:tc>
                    <a:tc>
                      <a:txBody>
                        <a:bodyPr/>
                        <a:lstStyle/>
                        <a:p>
                          <a:pPr algn="ctr"/>
                          <a:r>
                            <a:rPr lang="en-US" dirty="0" smtClean="0"/>
                            <a:t>40618</a:t>
                          </a:r>
                          <a:endParaRPr lang="en-US" dirty="0"/>
                        </a:p>
                      </a:txBody>
                      <a:tcPr/>
                    </a:tc>
                    <a:tc>
                      <a:txBody>
                        <a:bodyPr/>
                        <a:lstStyle/>
                        <a:p>
                          <a:pPr algn="ctr"/>
                          <a:r>
                            <a:rPr lang="en-US" dirty="0" smtClean="0"/>
                            <a:t>40260</a:t>
                          </a:r>
                          <a:endParaRPr lang="en-US" dirty="0"/>
                        </a:p>
                      </a:txBody>
                      <a:tcPr/>
                    </a:tc>
                  </a:tr>
                </a:tbl>
              </a:graphicData>
            </a:graphic>
          </p:graphicFrame>
        </mc:Fallback>
      </mc:AlternateContent>
    </p:spTree>
    <p:extLst>
      <p:ext uri="{BB962C8B-B14F-4D97-AF65-F5344CB8AC3E}">
        <p14:creationId xmlns:p14="http://schemas.microsoft.com/office/powerpoint/2010/main" val="103229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4" name="Content Placeholder 3"/>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r>
              <a:rPr lang="en-US" dirty="0" smtClean="0"/>
              <a:t>We can, also, represent this function with a graph.  For each (input, output) pair we get a point on the graph.</a:t>
            </a:r>
          </a:p>
          <a:p>
            <a:pPr marL="0" indent="0">
              <a:buNone/>
            </a:pPr>
            <a:endParaRPr lang="en-US" dirty="0" smtClean="0"/>
          </a:p>
          <a:p>
            <a:pPr marL="0" indent="0">
              <a:buNone/>
            </a:pPr>
            <a:endParaRPr lang="en-US" dirty="0"/>
          </a:p>
          <a:p>
            <a:pPr marL="0" indent="0">
              <a:buNone/>
            </a:pP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3" y="1524000"/>
            <a:ext cx="5157787"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3429000"/>
            <a:ext cx="4647049" cy="2872208"/>
          </a:xfrm>
          <a:prstGeom prst="rect">
            <a:avLst/>
          </a:prstGeom>
        </p:spPr>
      </p:pic>
    </p:spTree>
    <p:extLst>
      <p:ext uri="{BB962C8B-B14F-4D97-AF65-F5344CB8AC3E}">
        <p14:creationId xmlns:p14="http://schemas.microsoft.com/office/powerpoint/2010/main" val="1759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sp>
        <p:nvSpPr>
          <p:cNvPr id="3" name="Content Placeholder 2"/>
          <p:cNvSpPr>
            <a:spLocks noGrp="1"/>
          </p:cNvSpPr>
          <p:nvPr>
            <p:ph sz="quarter" idx="1"/>
          </p:nvPr>
        </p:nvSpPr>
        <p:spPr/>
        <p:txBody>
          <a:bodyPr/>
          <a:lstStyle/>
          <a:p>
            <a:pPr marL="0" indent="0">
              <a:buNone/>
            </a:pPr>
            <a:r>
              <a:rPr lang="en-US" dirty="0" smtClean="0"/>
              <a:t>Note:  Tables and graphs will prove to be an extremely useful way to understand functions throughout this course.  This is because applications often arise from collected data, without having an equation to guide us.  Tables and graphs will act as that guide.</a:t>
            </a:r>
          </a:p>
          <a:p>
            <a:pPr marL="0" indent="0">
              <a:buNone/>
            </a:pPr>
            <a:endParaRPr lang="en-US" dirty="0"/>
          </a:p>
          <a:p>
            <a:pPr marL="0" indent="0">
              <a:buNone/>
            </a:pPr>
            <a:r>
              <a:rPr lang="en-US" dirty="0" smtClean="0"/>
              <a:t>If we are fortunate enough to be able to find an equation for our function in an application, it is called a mathematical model.</a:t>
            </a:r>
            <a:endParaRPr lang="en-US" dirty="0"/>
          </a:p>
        </p:txBody>
      </p:sp>
    </p:spTree>
    <p:extLst>
      <p:ext uri="{BB962C8B-B14F-4D97-AF65-F5344CB8AC3E}">
        <p14:creationId xmlns:p14="http://schemas.microsoft.com/office/powerpoint/2010/main" val="106611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smtClean="0"/>
                  <a:t>Example:  Suppose that gas costs $3.55 per gallon.  The cost to fill our gas tank is a function of how many gallons are needed.</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𝑔</m:t>
                      </m:r>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𝑔𝑎𝑙𝑙𝑜𝑛𝑠</m:t>
                      </m:r>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𝑔𝑎𝑠</m:t>
                      </m:r>
                      <m:r>
                        <a:rPr lang="en-US" b="0" i="1" smtClean="0">
                          <a:latin typeface="Cambria Math"/>
                        </a:rPr>
                        <m:t> </m:t>
                      </m:r>
                      <m:r>
                        <a:rPr lang="en-US" b="0" i="1" smtClean="0">
                          <a:latin typeface="Cambria Math"/>
                        </a:rPr>
                        <m:t>𝑝𝑢𝑟𝑐h𝑎𝑠𝑒𝑑</m:t>
                      </m:r>
                    </m:oMath>
                  </m:oMathPara>
                </a14:m>
                <a:endParaRPr lang="en-US"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𝐶</m:t>
                      </m:r>
                      <m:d>
                        <m:dPr>
                          <m:ctrlPr>
                            <a:rPr lang="en-US" b="0" i="1" smtClean="0">
                              <a:latin typeface="Cambria Math"/>
                            </a:rPr>
                          </m:ctrlPr>
                        </m:dPr>
                        <m:e>
                          <m:r>
                            <a:rPr lang="en-US" b="0" i="1" smtClean="0">
                              <a:latin typeface="Cambria Math"/>
                            </a:rPr>
                            <m:t>𝑔</m:t>
                          </m:r>
                        </m:e>
                      </m:d>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𝑑𝑜𝑙𝑙𝑎𝑟𝑠</m:t>
                      </m:r>
                      <m:r>
                        <a:rPr lang="en-US" b="0" i="1" smtClean="0">
                          <a:latin typeface="Cambria Math"/>
                        </a:rPr>
                        <m:t> </m:t>
                      </m:r>
                      <m:r>
                        <a:rPr lang="en-US" b="0" i="1" smtClean="0">
                          <a:latin typeface="Cambria Math"/>
                        </a:rPr>
                        <m:t>𝑠𝑝𝑒𝑛𝑡</m:t>
                      </m:r>
                      <m:r>
                        <a:rPr lang="en-US" b="0" i="1" smtClean="0">
                          <a:latin typeface="Cambria Math"/>
                        </a:rPr>
                        <m:t> </m:t>
                      </m:r>
                      <m:r>
                        <a:rPr lang="en-US" b="0" i="1" smtClean="0">
                          <a:latin typeface="Cambria Math"/>
                        </a:rPr>
                        <m:t>𝑡𝑜</m:t>
                      </m:r>
                      <m:r>
                        <a:rPr lang="en-US" b="0" i="1" smtClean="0">
                          <a:latin typeface="Cambria Math"/>
                        </a:rPr>
                        <m:t> </m:t>
                      </m:r>
                      <m:r>
                        <a:rPr lang="en-US" b="0" i="1" smtClean="0">
                          <a:latin typeface="Cambria Math"/>
                        </a:rPr>
                        <m:t>𝑝𝑢𝑟𝑐h𝑎𝑠𝑒</m:t>
                      </m:r>
                      <m:r>
                        <a:rPr lang="en-US" b="0" i="1" smtClean="0">
                          <a:latin typeface="Cambria Math"/>
                        </a:rPr>
                        <m:t> </m:t>
                      </m:r>
                      <m:r>
                        <a:rPr lang="en-US" b="0" i="1" smtClean="0">
                          <a:latin typeface="Cambria Math"/>
                        </a:rPr>
                        <m:t>𝑡h𝑒</m:t>
                      </m:r>
                      <m:r>
                        <a:rPr lang="en-US" b="0" i="1" smtClean="0">
                          <a:latin typeface="Cambria Math"/>
                        </a:rPr>
                        <m:t> </m:t>
                      </m:r>
                      <m:r>
                        <a:rPr lang="en-US" b="0" i="1" smtClean="0">
                          <a:latin typeface="Cambria Math"/>
                        </a:rPr>
                        <m:t>𝑔𝑎𝑠</m:t>
                      </m:r>
                    </m:oMath>
                  </m:oMathPara>
                </a14:m>
                <a:endParaRPr lang="en-US" b="0" dirty="0" smtClean="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a:rPr>
                        <m:t>𝐶</m:t>
                      </m:r>
                      <m:d>
                        <m:dPr>
                          <m:ctrlPr>
                            <a:rPr lang="en-US" b="0" i="1" smtClean="0">
                              <a:latin typeface="Cambria Math"/>
                            </a:rPr>
                          </m:ctrlPr>
                        </m:dPr>
                        <m:e>
                          <m:r>
                            <a:rPr lang="en-US" b="0" i="1" smtClean="0">
                              <a:latin typeface="Cambria Math"/>
                            </a:rPr>
                            <m:t>𝑔</m:t>
                          </m:r>
                        </m:e>
                      </m:d>
                      <m:r>
                        <a:rPr lang="en-US" b="0" i="1" smtClean="0">
                          <a:latin typeface="Cambria Math"/>
                        </a:rPr>
                        <m:t>=3.55</m:t>
                      </m:r>
                      <m:r>
                        <a:rPr lang="en-US" b="0" i="1" smtClean="0">
                          <a:latin typeface="Cambria Math"/>
                        </a:rPr>
                        <m:t>𝑔</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362" t="-1200"/>
                </a:stretch>
              </a:blipFill>
            </p:spPr>
            <p:txBody>
              <a:bodyPr/>
              <a:lstStyle/>
              <a:p>
                <a:r>
                  <a:rPr lang="en-US">
                    <a:noFill/>
                  </a:rPr>
                  <a:t> </a:t>
                </a:r>
              </a:p>
            </p:txBody>
          </p:sp>
        </mc:Fallback>
      </mc:AlternateContent>
    </p:spTree>
    <p:extLst>
      <p:ext uri="{BB962C8B-B14F-4D97-AF65-F5344CB8AC3E}">
        <p14:creationId xmlns:p14="http://schemas.microsoft.com/office/powerpoint/2010/main" val="84903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smtClean="0"/>
                  <a:t>Example:  Suppose that gas costs $3.55 per gallon.  The cost to fill our gas tank is a function of how many gallons are needed.</a:t>
                </a:r>
              </a:p>
              <a:p>
                <a:pPr marL="0"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rPr>
                        <m:t>𝑔</m:t>
                      </m:r>
                      <m:r>
                        <a:rPr lang="en-US" b="0" i="1" smtClean="0">
                          <a:solidFill>
                            <a:srgbClr val="FF0000"/>
                          </a:solidFill>
                          <a:latin typeface="Cambria Math"/>
                        </a:rPr>
                        <m:t>=# </m:t>
                      </m:r>
                      <m:r>
                        <a:rPr lang="en-US" b="0" i="1" smtClean="0">
                          <a:solidFill>
                            <a:srgbClr val="FF0000"/>
                          </a:solidFill>
                          <a:latin typeface="Cambria Math"/>
                        </a:rPr>
                        <m:t>𝑜𝑓</m:t>
                      </m:r>
                      <m:r>
                        <a:rPr lang="en-US" b="0" i="1" smtClean="0">
                          <a:solidFill>
                            <a:srgbClr val="FF0000"/>
                          </a:solidFill>
                          <a:latin typeface="Cambria Math"/>
                        </a:rPr>
                        <m:t> </m:t>
                      </m:r>
                      <m:r>
                        <a:rPr lang="en-US" b="0" i="1" smtClean="0">
                          <a:solidFill>
                            <a:srgbClr val="FF0000"/>
                          </a:solidFill>
                          <a:latin typeface="Cambria Math"/>
                        </a:rPr>
                        <m:t>𝑔𝑎𝑙𝑙𝑜𝑛𝑠</m:t>
                      </m:r>
                      <m:r>
                        <a:rPr lang="en-US" b="0" i="1" smtClean="0">
                          <a:solidFill>
                            <a:srgbClr val="FF0000"/>
                          </a:solidFill>
                          <a:latin typeface="Cambria Math"/>
                        </a:rPr>
                        <m:t> </m:t>
                      </m:r>
                      <m:r>
                        <a:rPr lang="en-US" b="0" i="1" smtClean="0">
                          <a:solidFill>
                            <a:srgbClr val="FF0000"/>
                          </a:solidFill>
                          <a:latin typeface="Cambria Math"/>
                        </a:rPr>
                        <m:t>𝑜𝑓</m:t>
                      </m:r>
                      <m:r>
                        <a:rPr lang="en-US" b="0" i="1" smtClean="0">
                          <a:solidFill>
                            <a:srgbClr val="FF0000"/>
                          </a:solidFill>
                          <a:latin typeface="Cambria Math"/>
                        </a:rPr>
                        <m:t> </m:t>
                      </m:r>
                      <m:r>
                        <a:rPr lang="en-US" b="0" i="1" smtClean="0">
                          <a:solidFill>
                            <a:srgbClr val="FF0000"/>
                          </a:solidFill>
                          <a:latin typeface="Cambria Math"/>
                        </a:rPr>
                        <m:t>𝑔𝑎𝑠</m:t>
                      </m:r>
                      <m:r>
                        <a:rPr lang="en-US" b="0" i="1" smtClean="0">
                          <a:solidFill>
                            <a:srgbClr val="FF0000"/>
                          </a:solidFill>
                          <a:latin typeface="Cambria Math"/>
                        </a:rPr>
                        <m:t> </m:t>
                      </m:r>
                      <m:r>
                        <a:rPr lang="en-US" b="0" i="1" smtClean="0">
                          <a:solidFill>
                            <a:srgbClr val="FF0000"/>
                          </a:solidFill>
                          <a:latin typeface="Cambria Math"/>
                        </a:rPr>
                        <m:t>𝑝𝑢𝑟𝑐h𝑎𝑠𝑒𝑑</m:t>
                      </m:r>
                    </m:oMath>
                  </m:oMathPara>
                </a14:m>
                <a:endParaRPr lang="en-US" dirty="0" smtClean="0">
                  <a:solidFill>
                    <a:srgbClr val="FF0000"/>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rPr>
                        <m:t>𝐶</m:t>
                      </m:r>
                      <m:d>
                        <m:dPr>
                          <m:ctrlPr>
                            <a:rPr lang="en-US" b="0" i="1" smtClean="0">
                              <a:solidFill>
                                <a:srgbClr val="FF0000"/>
                              </a:solidFill>
                              <a:latin typeface="Cambria Math"/>
                            </a:rPr>
                          </m:ctrlPr>
                        </m:dPr>
                        <m:e>
                          <m:r>
                            <a:rPr lang="en-US" b="0" i="1" smtClean="0">
                              <a:solidFill>
                                <a:srgbClr val="FF0000"/>
                              </a:solidFill>
                              <a:latin typeface="Cambria Math"/>
                            </a:rPr>
                            <m:t>𝑔</m:t>
                          </m:r>
                        </m:e>
                      </m:d>
                      <m:r>
                        <a:rPr lang="en-US" b="0" i="1" smtClean="0">
                          <a:solidFill>
                            <a:srgbClr val="FF0000"/>
                          </a:solidFill>
                          <a:latin typeface="Cambria Math"/>
                        </a:rPr>
                        <m:t>=# </m:t>
                      </m:r>
                      <m:r>
                        <a:rPr lang="en-US" b="0" i="1" smtClean="0">
                          <a:solidFill>
                            <a:srgbClr val="FF0000"/>
                          </a:solidFill>
                          <a:latin typeface="Cambria Math"/>
                        </a:rPr>
                        <m:t>𝑜𝑓</m:t>
                      </m:r>
                      <m:r>
                        <a:rPr lang="en-US" b="0" i="1" smtClean="0">
                          <a:solidFill>
                            <a:srgbClr val="FF0000"/>
                          </a:solidFill>
                          <a:latin typeface="Cambria Math"/>
                        </a:rPr>
                        <m:t> </m:t>
                      </m:r>
                      <m:r>
                        <a:rPr lang="en-US" b="0" i="1" smtClean="0">
                          <a:solidFill>
                            <a:srgbClr val="FF0000"/>
                          </a:solidFill>
                          <a:latin typeface="Cambria Math"/>
                        </a:rPr>
                        <m:t>𝑑𝑜𝑙𝑙𝑎𝑟𝑠</m:t>
                      </m:r>
                      <m:r>
                        <a:rPr lang="en-US" b="0" i="1" smtClean="0">
                          <a:solidFill>
                            <a:srgbClr val="FF0000"/>
                          </a:solidFill>
                          <a:latin typeface="Cambria Math"/>
                        </a:rPr>
                        <m:t> </m:t>
                      </m:r>
                      <m:r>
                        <a:rPr lang="en-US" b="0" i="1" smtClean="0">
                          <a:solidFill>
                            <a:srgbClr val="FF0000"/>
                          </a:solidFill>
                          <a:latin typeface="Cambria Math"/>
                        </a:rPr>
                        <m:t>𝑠𝑝𝑒𝑛𝑡</m:t>
                      </m:r>
                      <m:r>
                        <a:rPr lang="en-US" b="0" i="1" smtClean="0">
                          <a:solidFill>
                            <a:srgbClr val="FF0000"/>
                          </a:solidFill>
                          <a:latin typeface="Cambria Math"/>
                        </a:rPr>
                        <m:t> </m:t>
                      </m:r>
                      <m:r>
                        <a:rPr lang="en-US" b="0" i="1" smtClean="0">
                          <a:solidFill>
                            <a:srgbClr val="FF0000"/>
                          </a:solidFill>
                          <a:latin typeface="Cambria Math"/>
                        </a:rPr>
                        <m:t>𝑡𝑜</m:t>
                      </m:r>
                      <m:r>
                        <a:rPr lang="en-US" b="0" i="1" smtClean="0">
                          <a:solidFill>
                            <a:srgbClr val="FF0000"/>
                          </a:solidFill>
                          <a:latin typeface="Cambria Math"/>
                        </a:rPr>
                        <m:t> </m:t>
                      </m:r>
                      <m:r>
                        <a:rPr lang="en-US" b="0" i="1" smtClean="0">
                          <a:solidFill>
                            <a:srgbClr val="FF0000"/>
                          </a:solidFill>
                          <a:latin typeface="Cambria Math"/>
                        </a:rPr>
                        <m:t>𝑝𝑢𝑟𝑐h𝑎𝑠𝑒</m:t>
                      </m:r>
                      <m:r>
                        <a:rPr lang="en-US" b="0" i="1" smtClean="0">
                          <a:solidFill>
                            <a:srgbClr val="FF0000"/>
                          </a:solidFill>
                          <a:latin typeface="Cambria Math"/>
                        </a:rPr>
                        <m:t> </m:t>
                      </m:r>
                      <m:r>
                        <a:rPr lang="en-US" b="0" i="1" smtClean="0">
                          <a:solidFill>
                            <a:srgbClr val="FF0000"/>
                          </a:solidFill>
                          <a:latin typeface="Cambria Math"/>
                        </a:rPr>
                        <m:t>𝑡h𝑒</m:t>
                      </m:r>
                      <m:r>
                        <a:rPr lang="en-US" b="0" i="1" smtClean="0">
                          <a:solidFill>
                            <a:srgbClr val="FF0000"/>
                          </a:solidFill>
                          <a:latin typeface="Cambria Math"/>
                        </a:rPr>
                        <m:t> </m:t>
                      </m:r>
                      <m:r>
                        <a:rPr lang="en-US" b="0" i="1" smtClean="0">
                          <a:solidFill>
                            <a:srgbClr val="FF0000"/>
                          </a:solidFill>
                          <a:latin typeface="Cambria Math"/>
                        </a:rPr>
                        <m:t>𝑔𝑎𝑠</m:t>
                      </m:r>
                    </m:oMath>
                  </m:oMathPara>
                </a14:m>
                <a:endParaRPr lang="en-US" b="0" dirty="0" smtClean="0">
                  <a:solidFill>
                    <a:srgbClr val="FF0000"/>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rgbClr val="0070C0"/>
                          </a:solidFill>
                          <a:latin typeface="Cambria Math"/>
                        </a:rPr>
                        <m:t>𝐶</m:t>
                      </m:r>
                      <m:d>
                        <m:dPr>
                          <m:ctrlPr>
                            <a:rPr lang="en-US" b="0" i="1" smtClean="0">
                              <a:solidFill>
                                <a:srgbClr val="0070C0"/>
                              </a:solidFill>
                              <a:latin typeface="Cambria Math"/>
                            </a:rPr>
                          </m:ctrlPr>
                        </m:dPr>
                        <m:e>
                          <m:r>
                            <a:rPr lang="en-US" b="0" i="1" smtClean="0">
                              <a:solidFill>
                                <a:srgbClr val="0070C0"/>
                              </a:solidFill>
                              <a:latin typeface="Cambria Math"/>
                            </a:rPr>
                            <m:t>𝑔</m:t>
                          </m:r>
                        </m:e>
                      </m:d>
                      <m:r>
                        <a:rPr lang="en-US" b="0" i="1" smtClean="0">
                          <a:solidFill>
                            <a:srgbClr val="0070C0"/>
                          </a:solidFill>
                          <a:latin typeface="Cambria Math"/>
                        </a:rPr>
                        <m:t>=3.55</m:t>
                      </m:r>
                      <m:r>
                        <a:rPr lang="en-US" b="0" i="1" smtClean="0">
                          <a:solidFill>
                            <a:srgbClr val="0070C0"/>
                          </a:solidFill>
                          <a:latin typeface="Cambria Math"/>
                        </a:rPr>
                        <m:t>𝑔</m:t>
                      </m:r>
                    </m:oMath>
                  </m:oMathPara>
                </a14:m>
                <a:endParaRPr lang="en-US" dirty="0" smtClean="0">
                  <a:solidFill>
                    <a:srgbClr val="0070C0"/>
                  </a:solidFill>
                </a:endParaRPr>
              </a:p>
              <a:p>
                <a:pPr marL="0" indent="0">
                  <a:buNone/>
                </a:pPr>
                <a:r>
                  <a:rPr lang="en-US" dirty="0" smtClean="0"/>
                  <a:t>The </a:t>
                </a:r>
                <a:r>
                  <a:rPr lang="en-US" dirty="0" smtClean="0">
                    <a:solidFill>
                      <a:srgbClr val="0070C0"/>
                    </a:solidFill>
                  </a:rPr>
                  <a:t>equation of the function</a:t>
                </a:r>
                <a:r>
                  <a:rPr lang="en-US" dirty="0" smtClean="0"/>
                  <a:t>, along with </a:t>
                </a:r>
                <a:r>
                  <a:rPr lang="en-US" dirty="0" smtClean="0">
                    <a:solidFill>
                      <a:srgbClr val="FF0000"/>
                    </a:solidFill>
                  </a:rPr>
                  <a:t>the definition of variables </a:t>
                </a:r>
                <a14:m>
                  <m:oMath xmlns:m="http://schemas.openxmlformats.org/officeDocument/2006/math">
                    <m:r>
                      <a:rPr lang="en-US" b="0" i="1" smtClean="0">
                        <a:solidFill>
                          <a:srgbClr val="FF0000"/>
                        </a:solidFill>
                        <a:latin typeface="Cambria Math"/>
                      </a:rPr>
                      <m:t>𝑔</m:t>
                    </m:r>
                    <m:r>
                      <a:rPr lang="en-US" b="0" i="1" smtClean="0">
                        <a:solidFill>
                          <a:srgbClr val="FF0000"/>
                        </a:solidFill>
                        <a:latin typeface="Cambria Math"/>
                      </a:rPr>
                      <m:t>,</m:t>
                    </m:r>
                    <m:r>
                      <a:rPr lang="en-US" b="0" i="1" smtClean="0">
                        <a:solidFill>
                          <a:srgbClr val="FF0000"/>
                        </a:solidFill>
                        <a:latin typeface="Cambria Math"/>
                      </a:rPr>
                      <m:t>𝐶</m:t>
                    </m:r>
                    <m:r>
                      <a:rPr lang="en-US" b="0" i="1" smtClean="0">
                        <a:solidFill>
                          <a:srgbClr val="FF0000"/>
                        </a:solidFill>
                        <a:latin typeface="Cambria Math"/>
                      </a:rPr>
                      <m:t>(</m:t>
                    </m:r>
                    <m:r>
                      <a:rPr lang="en-US" b="0" i="1" smtClean="0">
                        <a:solidFill>
                          <a:srgbClr val="FF0000"/>
                        </a:solidFill>
                        <a:latin typeface="Cambria Math"/>
                      </a:rPr>
                      <m:t>𝑔</m:t>
                    </m:r>
                    <m:r>
                      <a:rPr lang="en-US" b="0" i="1" smtClean="0">
                        <a:solidFill>
                          <a:srgbClr val="FF0000"/>
                        </a:solidFill>
                        <a:latin typeface="Cambria Math"/>
                      </a:rPr>
                      <m:t>)</m:t>
                    </m:r>
                  </m:oMath>
                </a14:m>
                <a:r>
                  <a:rPr lang="en-US" dirty="0" smtClean="0">
                    <a:solidFill>
                      <a:schemeClr val="tx1"/>
                    </a:solidFill>
                  </a:rPr>
                  <a:t>, make up our </a:t>
                </a:r>
                <a:r>
                  <a:rPr lang="en-US" dirty="0" smtClean="0">
                    <a:solidFill>
                      <a:srgbClr val="7030A0"/>
                    </a:solidFill>
                  </a:rPr>
                  <a:t>mathematical model</a:t>
                </a:r>
                <a:r>
                  <a:rPr lang="en-US" dirty="0" smtClean="0">
                    <a:solidFill>
                      <a:schemeClr val="tx1"/>
                    </a:solidFill>
                  </a:rPr>
                  <a:t>.</a:t>
                </a:r>
              </a:p>
              <a:p>
                <a:pPr marL="0" indent="0">
                  <a:buNone/>
                </a:pPr>
                <a:endParaRPr lang="en-US"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362" t="-1200" r="-789"/>
                </a:stretch>
              </a:blipFill>
            </p:spPr>
            <p:txBody>
              <a:bodyPr/>
              <a:lstStyle/>
              <a:p>
                <a:r>
                  <a:rPr lang="en-US">
                    <a:noFill/>
                  </a:rPr>
                  <a:t> </a:t>
                </a:r>
              </a:p>
            </p:txBody>
          </p:sp>
        </mc:Fallback>
      </mc:AlternateContent>
    </p:spTree>
    <p:extLst>
      <p:ext uri="{BB962C8B-B14F-4D97-AF65-F5344CB8AC3E}">
        <p14:creationId xmlns:p14="http://schemas.microsoft.com/office/powerpoint/2010/main" val="163319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smtClean="0"/>
                  <a:t>Example</a:t>
                </a:r>
                <a:r>
                  <a:rPr lang="en-US" dirty="0" smtClean="0">
                    <a:solidFill>
                      <a:srgbClr val="7030A0"/>
                    </a:solidFill>
                  </a:rPr>
                  <a:t>:  </a:t>
                </a:r>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𝑔</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𝑔𝑎𝑙𝑙𝑜𝑛𝑠</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𝑔𝑎𝑠</m:t>
                      </m:r>
                      <m:r>
                        <a:rPr lang="en-US" b="0" i="1" smtClean="0">
                          <a:solidFill>
                            <a:schemeClr val="tx1"/>
                          </a:solidFill>
                          <a:latin typeface="Cambria Math"/>
                        </a:rPr>
                        <m:t> </m:t>
                      </m:r>
                      <m:r>
                        <a:rPr lang="en-US" b="0" i="1" smtClean="0">
                          <a:solidFill>
                            <a:schemeClr val="tx1"/>
                          </a:solidFill>
                          <a:latin typeface="Cambria Math"/>
                        </a:rPr>
                        <m:t>𝑝𝑢𝑟𝑐h𝑎𝑠𝑒𝑑</m:t>
                      </m:r>
                    </m:oMath>
                  </m:oMathPara>
                </a14:m>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𝑑𝑜𝑙𝑙𝑎𝑟𝑠</m:t>
                      </m:r>
                      <m:r>
                        <a:rPr lang="en-US" b="0" i="1" smtClean="0">
                          <a:solidFill>
                            <a:schemeClr val="tx1"/>
                          </a:solidFill>
                          <a:latin typeface="Cambria Math"/>
                        </a:rPr>
                        <m:t> </m:t>
                      </m:r>
                      <m:r>
                        <a:rPr lang="en-US" b="0" i="1" smtClean="0">
                          <a:solidFill>
                            <a:schemeClr val="tx1"/>
                          </a:solidFill>
                          <a:latin typeface="Cambria Math"/>
                        </a:rPr>
                        <m:t>𝑠𝑝𝑒𝑛𝑡</m:t>
                      </m:r>
                      <m:r>
                        <a:rPr lang="en-US" b="0" i="1" smtClean="0">
                          <a:solidFill>
                            <a:schemeClr val="tx1"/>
                          </a:solidFill>
                          <a:latin typeface="Cambria Math"/>
                        </a:rPr>
                        <m:t> </m:t>
                      </m:r>
                      <m:r>
                        <a:rPr lang="en-US" b="0" i="1" smtClean="0">
                          <a:solidFill>
                            <a:schemeClr val="tx1"/>
                          </a:solidFill>
                          <a:latin typeface="Cambria Math"/>
                        </a:rPr>
                        <m:t>𝑡𝑜</m:t>
                      </m:r>
                      <m:r>
                        <a:rPr lang="en-US" b="0" i="1" smtClean="0">
                          <a:solidFill>
                            <a:schemeClr val="tx1"/>
                          </a:solidFill>
                          <a:latin typeface="Cambria Math"/>
                        </a:rPr>
                        <m:t> </m:t>
                      </m:r>
                      <m:r>
                        <a:rPr lang="en-US" b="0" i="1" smtClean="0">
                          <a:solidFill>
                            <a:schemeClr val="tx1"/>
                          </a:solidFill>
                          <a:latin typeface="Cambria Math"/>
                        </a:rPr>
                        <m:t>𝑝𝑢𝑟𝑐h𝑎𝑠𝑒</m:t>
                      </m:r>
                      <m:r>
                        <a:rPr lang="en-US" b="0" i="1" smtClean="0">
                          <a:solidFill>
                            <a:schemeClr val="tx1"/>
                          </a:solidFill>
                          <a:latin typeface="Cambria Math"/>
                        </a:rPr>
                        <m:t> </m:t>
                      </m:r>
                      <m:r>
                        <a:rPr lang="en-US" b="0" i="1" smtClean="0">
                          <a:solidFill>
                            <a:schemeClr val="tx1"/>
                          </a:solidFill>
                          <a:latin typeface="Cambria Math"/>
                        </a:rPr>
                        <m:t>𝑡h𝑒</m:t>
                      </m:r>
                      <m:r>
                        <a:rPr lang="en-US" b="0" i="1" smtClean="0">
                          <a:solidFill>
                            <a:schemeClr val="tx1"/>
                          </a:solidFill>
                          <a:latin typeface="Cambria Math"/>
                        </a:rPr>
                        <m:t> </m:t>
                      </m:r>
                      <m:r>
                        <a:rPr lang="en-US" b="0" i="1" smtClean="0">
                          <a:solidFill>
                            <a:schemeClr val="tx1"/>
                          </a:solidFill>
                          <a:latin typeface="Cambria Math"/>
                        </a:rPr>
                        <m:t>𝑔𝑎𝑠</m:t>
                      </m:r>
                    </m:oMath>
                  </m:oMathPara>
                </a14:m>
                <a:endParaRPr lang="en-US" b="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=3.55</m:t>
                      </m:r>
                      <m:r>
                        <a:rPr lang="en-US" b="0" i="1" smtClean="0">
                          <a:solidFill>
                            <a:schemeClr val="tx1"/>
                          </a:solidFill>
                          <a:latin typeface="Cambria Math"/>
                        </a:rPr>
                        <m:t>𝑔</m:t>
                      </m:r>
                    </m:oMath>
                  </m:oMathPara>
                </a14:m>
                <a:endParaRPr lang="en-US" dirty="0" smtClean="0">
                  <a:solidFill>
                    <a:schemeClr val="tx1"/>
                  </a:solidFill>
                </a:endParaRPr>
              </a:p>
              <a:p>
                <a:pPr marL="0" indent="0">
                  <a:buNone/>
                </a:pPr>
                <a:r>
                  <a:rPr lang="en-US" dirty="0" smtClean="0">
                    <a:solidFill>
                      <a:schemeClr val="tx1"/>
                    </a:solidFill>
                  </a:rPr>
                  <a:t>How much does it cost to purchase 10 gallons of gas?</a:t>
                </a:r>
              </a:p>
              <a:p>
                <a:pPr marL="0" indent="0">
                  <a:buNone/>
                </a:pPr>
                <a:r>
                  <a:rPr lang="en-US" dirty="0" smtClean="0"/>
                  <a:t>Solution: </a:t>
                </a:r>
                <a:endParaRPr lang="en-US" dirty="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362" t="-1200"/>
                </a:stretch>
              </a:blipFill>
            </p:spPr>
            <p:txBody>
              <a:bodyPr/>
              <a:lstStyle/>
              <a:p>
                <a:r>
                  <a:rPr lang="en-US">
                    <a:noFill/>
                  </a:rPr>
                  <a:t> </a:t>
                </a:r>
              </a:p>
            </p:txBody>
          </p:sp>
        </mc:Fallback>
      </mc:AlternateContent>
    </p:spTree>
    <p:extLst>
      <p:ext uri="{BB962C8B-B14F-4D97-AF65-F5344CB8AC3E}">
        <p14:creationId xmlns:p14="http://schemas.microsoft.com/office/powerpoint/2010/main" val="90324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301752" y="1527048"/>
                <a:ext cx="8503920" cy="4873752"/>
              </a:xfrm>
            </p:spPr>
            <p:txBody>
              <a:bodyPr/>
              <a:lstStyle/>
              <a:p>
                <a:pPr marL="0" indent="0">
                  <a:buNone/>
                </a:pPr>
                <a:r>
                  <a:rPr lang="en-US" dirty="0" smtClean="0"/>
                  <a:t>Example</a:t>
                </a:r>
                <a:r>
                  <a:rPr lang="en-US" dirty="0" smtClean="0">
                    <a:solidFill>
                      <a:srgbClr val="7030A0"/>
                    </a:solidFill>
                  </a:rPr>
                  <a:t>:  </a:t>
                </a:r>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𝑔</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𝑔𝑎𝑙𝑙𝑜𝑛𝑠</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𝑔𝑎𝑠</m:t>
                      </m:r>
                      <m:r>
                        <a:rPr lang="en-US" b="0" i="1" smtClean="0">
                          <a:solidFill>
                            <a:schemeClr val="tx1"/>
                          </a:solidFill>
                          <a:latin typeface="Cambria Math"/>
                        </a:rPr>
                        <m:t> </m:t>
                      </m:r>
                      <m:r>
                        <a:rPr lang="en-US" b="0" i="1" smtClean="0">
                          <a:solidFill>
                            <a:schemeClr val="tx1"/>
                          </a:solidFill>
                          <a:latin typeface="Cambria Math"/>
                        </a:rPr>
                        <m:t>𝑝𝑢𝑟𝑐h𝑎𝑠𝑒𝑑</m:t>
                      </m:r>
                    </m:oMath>
                  </m:oMathPara>
                </a14:m>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𝑑𝑜𝑙𝑙𝑎𝑟𝑠</m:t>
                      </m:r>
                      <m:r>
                        <a:rPr lang="en-US" b="0" i="1" smtClean="0">
                          <a:solidFill>
                            <a:schemeClr val="tx1"/>
                          </a:solidFill>
                          <a:latin typeface="Cambria Math"/>
                        </a:rPr>
                        <m:t> </m:t>
                      </m:r>
                      <m:r>
                        <a:rPr lang="en-US" b="0" i="1" smtClean="0">
                          <a:solidFill>
                            <a:schemeClr val="tx1"/>
                          </a:solidFill>
                          <a:latin typeface="Cambria Math"/>
                        </a:rPr>
                        <m:t>𝑠𝑝𝑒𝑛𝑡</m:t>
                      </m:r>
                      <m:r>
                        <a:rPr lang="en-US" b="0" i="1" smtClean="0">
                          <a:solidFill>
                            <a:schemeClr val="tx1"/>
                          </a:solidFill>
                          <a:latin typeface="Cambria Math"/>
                        </a:rPr>
                        <m:t> </m:t>
                      </m:r>
                      <m:r>
                        <a:rPr lang="en-US" b="0" i="1" smtClean="0">
                          <a:solidFill>
                            <a:schemeClr val="tx1"/>
                          </a:solidFill>
                          <a:latin typeface="Cambria Math"/>
                        </a:rPr>
                        <m:t>𝑡𝑜</m:t>
                      </m:r>
                      <m:r>
                        <a:rPr lang="en-US" b="0" i="1" smtClean="0">
                          <a:solidFill>
                            <a:schemeClr val="tx1"/>
                          </a:solidFill>
                          <a:latin typeface="Cambria Math"/>
                        </a:rPr>
                        <m:t> </m:t>
                      </m:r>
                      <m:r>
                        <a:rPr lang="en-US" b="0" i="1" smtClean="0">
                          <a:solidFill>
                            <a:schemeClr val="tx1"/>
                          </a:solidFill>
                          <a:latin typeface="Cambria Math"/>
                        </a:rPr>
                        <m:t>𝑝𝑢𝑟𝑐h𝑎𝑠𝑒</m:t>
                      </m:r>
                      <m:r>
                        <a:rPr lang="en-US" b="0" i="1" smtClean="0">
                          <a:solidFill>
                            <a:schemeClr val="tx1"/>
                          </a:solidFill>
                          <a:latin typeface="Cambria Math"/>
                        </a:rPr>
                        <m:t> </m:t>
                      </m:r>
                      <m:r>
                        <a:rPr lang="en-US" b="0" i="1" smtClean="0">
                          <a:solidFill>
                            <a:schemeClr val="tx1"/>
                          </a:solidFill>
                          <a:latin typeface="Cambria Math"/>
                        </a:rPr>
                        <m:t>𝑡h𝑒</m:t>
                      </m:r>
                      <m:r>
                        <a:rPr lang="en-US" b="0" i="1" smtClean="0">
                          <a:solidFill>
                            <a:schemeClr val="tx1"/>
                          </a:solidFill>
                          <a:latin typeface="Cambria Math"/>
                        </a:rPr>
                        <m:t> </m:t>
                      </m:r>
                      <m:r>
                        <a:rPr lang="en-US" b="0" i="1" smtClean="0">
                          <a:solidFill>
                            <a:schemeClr val="tx1"/>
                          </a:solidFill>
                          <a:latin typeface="Cambria Math"/>
                        </a:rPr>
                        <m:t>𝑔𝑎𝑠</m:t>
                      </m:r>
                    </m:oMath>
                  </m:oMathPara>
                </a14:m>
                <a:endParaRPr lang="en-US" b="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=3.55</m:t>
                      </m:r>
                      <m:r>
                        <a:rPr lang="en-US" b="0" i="1" smtClean="0">
                          <a:solidFill>
                            <a:schemeClr val="tx1"/>
                          </a:solidFill>
                          <a:latin typeface="Cambria Math"/>
                        </a:rPr>
                        <m:t>𝑔</m:t>
                      </m:r>
                    </m:oMath>
                  </m:oMathPara>
                </a14:m>
                <a:endParaRPr lang="en-US" dirty="0" smtClean="0">
                  <a:solidFill>
                    <a:schemeClr val="tx1"/>
                  </a:solidFill>
                </a:endParaRPr>
              </a:p>
              <a:p>
                <a:pPr marL="0" indent="0">
                  <a:buNone/>
                </a:pPr>
                <a:r>
                  <a:rPr lang="en-US" dirty="0" smtClean="0">
                    <a:solidFill>
                      <a:srgbClr val="00B050"/>
                    </a:solidFill>
                  </a:rPr>
                  <a:t>How much does it cost </a:t>
                </a:r>
                <a:r>
                  <a:rPr lang="en-US" dirty="0" smtClean="0">
                    <a:solidFill>
                      <a:schemeClr val="tx1"/>
                    </a:solidFill>
                  </a:rPr>
                  <a:t>to purchase </a:t>
                </a:r>
                <a:r>
                  <a:rPr lang="en-US" dirty="0" smtClean="0">
                    <a:solidFill>
                      <a:srgbClr val="C00000"/>
                    </a:solidFill>
                  </a:rPr>
                  <a:t>10 gallons of gas</a:t>
                </a:r>
                <a:r>
                  <a:rPr lang="en-US" dirty="0" smtClean="0">
                    <a:solidFill>
                      <a:schemeClr val="tx1"/>
                    </a:solidFill>
                  </a:rPr>
                  <a:t>?</a:t>
                </a:r>
              </a:p>
              <a:p>
                <a:pPr marL="0" indent="0">
                  <a:buNone/>
                </a:pPr>
                <a:r>
                  <a:rPr lang="en-US" dirty="0" smtClean="0"/>
                  <a:t>Solution: </a:t>
                </a:r>
                <a14:m>
                  <m:oMath xmlns:m="http://schemas.openxmlformats.org/officeDocument/2006/math">
                    <m:r>
                      <a:rPr lang="en-US" b="0" i="1" smtClean="0">
                        <a:solidFill>
                          <a:srgbClr val="C00000"/>
                        </a:solidFill>
                        <a:latin typeface="Cambria Math"/>
                      </a:rPr>
                      <m:t>𝑔</m:t>
                    </m:r>
                    <m:r>
                      <a:rPr lang="en-US" b="0" i="1" smtClean="0">
                        <a:solidFill>
                          <a:srgbClr val="C00000"/>
                        </a:solidFill>
                        <a:latin typeface="Cambria Math"/>
                      </a:rPr>
                      <m:t>=10</m:t>
                    </m:r>
                  </m:oMath>
                </a14:m>
                <a:endParaRPr lang="en-US" dirty="0" smtClean="0">
                  <a:solidFill>
                    <a:srgbClr val="C00000"/>
                  </a:solidFill>
                </a:endParaRPr>
              </a:p>
              <a:p>
                <a:pPr marL="0" indent="0">
                  <a:buNone/>
                </a:pPr>
                <a14:m>
                  <m:oMath xmlns:m="http://schemas.openxmlformats.org/officeDocument/2006/math">
                    <m:r>
                      <a:rPr lang="en-US" b="0" i="1" smtClean="0">
                        <a:solidFill>
                          <a:srgbClr val="00B050"/>
                        </a:solidFill>
                        <a:latin typeface="Cambria Math"/>
                      </a:rPr>
                      <m:t>𝐶</m:t>
                    </m:r>
                    <m:r>
                      <a:rPr lang="en-US" b="0" i="1" smtClean="0">
                        <a:solidFill>
                          <a:srgbClr val="00B050"/>
                        </a:solidFill>
                        <a:latin typeface="Cambria Math"/>
                      </a:rPr>
                      <m:t>=??</m:t>
                    </m:r>
                  </m:oMath>
                </a14:m>
                <a:r>
                  <a:rPr lang="en-US" b="0" dirty="0" smtClean="0">
                    <a:solidFill>
                      <a:srgbClr val="00B050"/>
                    </a:solidFill>
                  </a:rPr>
                  <a:t> </a:t>
                </a:r>
              </a:p>
              <a:p>
                <a:pPr marL="0" indent="0">
                  <a:buNone/>
                </a:pPr>
                <a14:m>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10</m:t>
                        </m:r>
                      </m:e>
                    </m:d>
                    <m:r>
                      <a:rPr lang="en-US" b="0" i="1" smtClean="0">
                        <a:solidFill>
                          <a:schemeClr val="tx1"/>
                        </a:solidFill>
                        <a:latin typeface="Cambria Math"/>
                      </a:rPr>
                      <m:t>=3.55</m:t>
                    </m:r>
                    <m:r>
                      <a:rPr lang="en-US" b="0" i="1" smtClean="0">
                        <a:solidFill>
                          <a:schemeClr val="tx1"/>
                        </a:solidFill>
                        <a:latin typeface="Cambria Math"/>
                        <a:ea typeface="Cambria Math"/>
                      </a:rPr>
                      <m:t>∙10=35.50</m:t>
                    </m:r>
                  </m:oMath>
                </a14:m>
                <a:r>
                  <a:rPr lang="en-US" dirty="0" smtClean="0">
                    <a:solidFill>
                      <a:schemeClr val="tx1"/>
                    </a:solidFill>
                  </a:rPr>
                  <a:t> </a:t>
                </a:r>
              </a:p>
              <a:p>
                <a:pPr marL="0" indent="0" algn="ctr">
                  <a:buNone/>
                </a:pPr>
                <a:r>
                  <a:rPr lang="en-US" dirty="0" smtClean="0"/>
                  <a:t>The cost to purchase 10 gallons of gas is $35.50.</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301752" y="1527048"/>
                <a:ext cx="8503920" cy="4873752"/>
              </a:xfrm>
              <a:blipFill rotWithShape="1">
                <a:blip r:embed="rId2"/>
                <a:stretch>
                  <a:fillRect l="-1362" t="-1126"/>
                </a:stretch>
              </a:blipFill>
            </p:spPr>
            <p:txBody>
              <a:bodyPr/>
              <a:lstStyle/>
              <a:p>
                <a:r>
                  <a:rPr lang="en-US">
                    <a:noFill/>
                  </a:rPr>
                  <a:t> </a:t>
                </a:r>
              </a:p>
            </p:txBody>
          </p:sp>
        </mc:Fallback>
      </mc:AlternateContent>
    </p:spTree>
    <p:extLst>
      <p:ext uri="{BB962C8B-B14F-4D97-AF65-F5344CB8AC3E}">
        <p14:creationId xmlns:p14="http://schemas.microsoft.com/office/powerpoint/2010/main" val="95505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301752" y="1527048"/>
                <a:ext cx="8503920" cy="4873752"/>
              </a:xfrm>
            </p:spPr>
            <p:txBody>
              <a:bodyPr/>
              <a:lstStyle/>
              <a:p>
                <a:pPr marL="0" indent="0">
                  <a:buNone/>
                </a:pPr>
                <a:r>
                  <a:rPr lang="en-US" dirty="0" smtClean="0"/>
                  <a:t>Example</a:t>
                </a:r>
                <a:r>
                  <a:rPr lang="en-US" dirty="0" smtClean="0">
                    <a:solidFill>
                      <a:srgbClr val="7030A0"/>
                    </a:solidFill>
                  </a:rPr>
                  <a:t>:  </a:t>
                </a:r>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𝑔</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𝑔𝑎𝑙𝑙𝑜𝑛𝑠</m:t>
                      </m:r>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𝑔𝑎𝑠</m:t>
                      </m:r>
                      <m:r>
                        <a:rPr lang="en-US" b="0" i="1" smtClean="0">
                          <a:solidFill>
                            <a:schemeClr val="tx1"/>
                          </a:solidFill>
                          <a:latin typeface="Cambria Math"/>
                        </a:rPr>
                        <m:t> </m:t>
                      </m:r>
                      <m:r>
                        <a:rPr lang="en-US" b="0" i="1" smtClean="0">
                          <a:solidFill>
                            <a:schemeClr val="tx1"/>
                          </a:solidFill>
                          <a:latin typeface="Cambria Math"/>
                        </a:rPr>
                        <m:t>𝑝𝑢𝑟𝑐h𝑎𝑠𝑒𝑑</m:t>
                      </m:r>
                    </m:oMath>
                  </m:oMathPara>
                </a14:m>
                <a:endParaRPr lang="en-US"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 </m:t>
                      </m:r>
                      <m:r>
                        <a:rPr lang="en-US" b="0" i="1" smtClean="0">
                          <a:solidFill>
                            <a:schemeClr val="tx1"/>
                          </a:solidFill>
                          <a:latin typeface="Cambria Math"/>
                        </a:rPr>
                        <m:t>𝑜𝑓</m:t>
                      </m:r>
                      <m:r>
                        <a:rPr lang="en-US" b="0" i="1" smtClean="0">
                          <a:solidFill>
                            <a:schemeClr val="tx1"/>
                          </a:solidFill>
                          <a:latin typeface="Cambria Math"/>
                        </a:rPr>
                        <m:t> </m:t>
                      </m:r>
                      <m:r>
                        <a:rPr lang="en-US" b="0" i="1" smtClean="0">
                          <a:solidFill>
                            <a:schemeClr val="tx1"/>
                          </a:solidFill>
                          <a:latin typeface="Cambria Math"/>
                        </a:rPr>
                        <m:t>𝑑𝑜𝑙𝑙𝑎𝑟𝑠</m:t>
                      </m:r>
                      <m:r>
                        <a:rPr lang="en-US" b="0" i="1" smtClean="0">
                          <a:solidFill>
                            <a:schemeClr val="tx1"/>
                          </a:solidFill>
                          <a:latin typeface="Cambria Math"/>
                        </a:rPr>
                        <m:t> </m:t>
                      </m:r>
                      <m:r>
                        <a:rPr lang="en-US" b="0" i="1" smtClean="0">
                          <a:solidFill>
                            <a:schemeClr val="tx1"/>
                          </a:solidFill>
                          <a:latin typeface="Cambria Math"/>
                        </a:rPr>
                        <m:t>𝑠𝑝𝑒𝑛𝑡</m:t>
                      </m:r>
                      <m:r>
                        <a:rPr lang="en-US" b="0" i="1" smtClean="0">
                          <a:solidFill>
                            <a:schemeClr val="tx1"/>
                          </a:solidFill>
                          <a:latin typeface="Cambria Math"/>
                        </a:rPr>
                        <m:t> </m:t>
                      </m:r>
                      <m:r>
                        <a:rPr lang="en-US" b="0" i="1" smtClean="0">
                          <a:solidFill>
                            <a:schemeClr val="tx1"/>
                          </a:solidFill>
                          <a:latin typeface="Cambria Math"/>
                        </a:rPr>
                        <m:t>𝑡𝑜</m:t>
                      </m:r>
                      <m:r>
                        <a:rPr lang="en-US" b="0" i="1" smtClean="0">
                          <a:solidFill>
                            <a:schemeClr val="tx1"/>
                          </a:solidFill>
                          <a:latin typeface="Cambria Math"/>
                        </a:rPr>
                        <m:t> </m:t>
                      </m:r>
                      <m:r>
                        <a:rPr lang="en-US" b="0" i="1" smtClean="0">
                          <a:solidFill>
                            <a:schemeClr val="tx1"/>
                          </a:solidFill>
                          <a:latin typeface="Cambria Math"/>
                        </a:rPr>
                        <m:t>𝑝𝑢𝑟𝑐h𝑎𝑠𝑒</m:t>
                      </m:r>
                      <m:r>
                        <a:rPr lang="en-US" b="0" i="1" smtClean="0">
                          <a:solidFill>
                            <a:schemeClr val="tx1"/>
                          </a:solidFill>
                          <a:latin typeface="Cambria Math"/>
                        </a:rPr>
                        <m:t> </m:t>
                      </m:r>
                      <m:r>
                        <a:rPr lang="en-US" b="0" i="1" smtClean="0">
                          <a:solidFill>
                            <a:schemeClr val="tx1"/>
                          </a:solidFill>
                          <a:latin typeface="Cambria Math"/>
                        </a:rPr>
                        <m:t>𝑡h𝑒</m:t>
                      </m:r>
                      <m:r>
                        <a:rPr lang="en-US" b="0" i="1" smtClean="0">
                          <a:solidFill>
                            <a:schemeClr val="tx1"/>
                          </a:solidFill>
                          <a:latin typeface="Cambria Math"/>
                        </a:rPr>
                        <m:t> </m:t>
                      </m:r>
                      <m:r>
                        <a:rPr lang="en-US" b="0" i="1" smtClean="0">
                          <a:solidFill>
                            <a:schemeClr val="tx1"/>
                          </a:solidFill>
                          <a:latin typeface="Cambria Math"/>
                        </a:rPr>
                        <m:t>𝑔𝑎𝑠</m:t>
                      </m:r>
                    </m:oMath>
                  </m:oMathPara>
                </a14:m>
                <a:endParaRPr lang="en-US" b="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𝑔</m:t>
                          </m:r>
                        </m:e>
                      </m:d>
                      <m:r>
                        <a:rPr lang="en-US" b="0" i="1" smtClean="0">
                          <a:solidFill>
                            <a:schemeClr val="tx1"/>
                          </a:solidFill>
                          <a:latin typeface="Cambria Math"/>
                        </a:rPr>
                        <m:t>=3.55</m:t>
                      </m:r>
                      <m:r>
                        <a:rPr lang="en-US" b="0" i="1" smtClean="0">
                          <a:solidFill>
                            <a:schemeClr val="tx1"/>
                          </a:solidFill>
                          <a:latin typeface="Cambria Math"/>
                        </a:rPr>
                        <m:t>𝑔</m:t>
                      </m:r>
                    </m:oMath>
                  </m:oMathPara>
                </a14:m>
                <a:endParaRPr lang="en-US" dirty="0" smtClean="0">
                  <a:solidFill>
                    <a:schemeClr val="tx1"/>
                  </a:solidFill>
                </a:endParaRPr>
              </a:p>
              <a:p>
                <a:pPr marL="0" indent="0">
                  <a:buNone/>
                </a:pPr>
                <a:r>
                  <a:rPr lang="en-US" dirty="0" smtClean="0">
                    <a:solidFill>
                      <a:schemeClr val="tx1"/>
                    </a:solidFill>
                  </a:rPr>
                  <a:t>How much does it cost to purchase 10 gallons of gas?</a:t>
                </a:r>
              </a:p>
              <a:p>
                <a:pPr marL="0" indent="0">
                  <a:buNone/>
                </a:pPr>
                <a:r>
                  <a:rPr lang="en-US" dirty="0" smtClean="0">
                    <a:solidFill>
                      <a:schemeClr val="tx1"/>
                    </a:solidFill>
                  </a:rPr>
                  <a:t>Solution: </a:t>
                </a:r>
                <a14:m>
                  <m:oMath xmlns:m="http://schemas.openxmlformats.org/officeDocument/2006/math">
                    <m:r>
                      <a:rPr lang="en-US" b="0" i="1" smtClean="0">
                        <a:solidFill>
                          <a:schemeClr val="tx1"/>
                        </a:solidFill>
                        <a:latin typeface="Cambria Math"/>
                      </a:rPr>
                      <m:t>𝑔</m:t>
                    </m:r>
                    <m:r>
                      <a:rPr lang="en-US" b="0" i="1" smtClean="0">
                        <a:solidFill>
                          <a:schemeClr val="tx1"/>
                        </a:solidFill>
                        <a:latin typeface="Cambria Math"/>
                      </a:rPr>
                      <m:t>=10</m:t>
                    </m:r>
                  </m:oMath>
                </a14:m>
                <a:endParaRPr lang="en-US" dirty="0" smtClean="0">
                  <a:solidFill>
                    <a:schemeClr val="tx1"/>
                  </a:solidFill>
                </a:endParaRPr>
              </a:p>
              <a:p>
                <a:pPr marL="0" indent="0">
                  <a:buNone/>
                </a:pPr>
                <a14:m>
                  <m:oMath xmlns:m="http://schemas.openxmlformats.org/officeDocument/2006/math">
                    <m:r>
                      <a:rPr lang="en-US" b="0" i="1" smtClean="0">
                        <a:solidFill>
                          <a:schemeClr val="tx1"/>
                        </a:solidFill>
                        <a:latin typeface="Cambria Math"/>
                      </a:rPr>
                      <m:t>𝐶</m:t>
                    </m:r>
                    <m:r>
                      <a:rPr lang="en-US" b="0" i="1" smtClean="0">
                        <a:solidFill>
                          <a:schemeClr val="tx1"/>
                        </a:solidFill>
                        <a:latin typeface="Cambria Math"/>
                      </a:rPr>
                      <m:t>=??</m:t>
                    </m:r>
                  </m:oMath>
                </a14:m>
                <a:r>
                  <a:rPr lang="en-US" b="0" dirty="0" smtClean="0">
                    <a:solidFill>
                      <a:schemeClr val="tx1"/>
                    </a:solidFill>
                  </a:rPr>
                  <a:t> </a:t>
                </a:r>
              </a:p>
              <a:p>
                <a:pPr marL="0" indent="0">
                  <a:buNone/>
                </a:pPr>
                <a14:m>
                  <m:oMath xmlns:m="http://schemas.openxmlformats.org/officeDocument/2006/math">
                    <m:r>
                      <a:rPr lang="en-US" b="0" i="1" smtClean="0">
                        <a:solidFill>
                          <a:schemeClr val="tx1"/>
                        </a:solidFill>
                        <a:latin typeface="Cambria Math"/>
                      </a:rPr>
                      <m:t>𝐶</m:t>
                    </m:r>
                    <m:d>
                      <m:dPr>
                        <m:ctrlPr>
                          <a:rPr lang="en-US" b="0" i="1" smtClean="0">
                            <a:solidFill>
                              <a:schemeClr val="tx1"/>
                            </a:solidFill>
                            <a:latin typeface="Cambria Math"/>
                          </a:rPr>
                        </m:ctrlPr>
                      </m:dPr>
                      <m:e>
                        <m:r>
                          <a:rPr lang="en-US" b="0" i="1" smtClean="0">
                            <a:solidFill>
                              <a:schemeClr val="tx1"/>
                            </a:solidFill>
                            <a:latin typeface="Cambria Math"/>
                          </a:rPr>
                          <m:t>10</m:t>
                        </m:r>
                      </m:e>
                    </m:d>
                    <m:r>
                      <a:rPr lang="en-US" b="0" i="1" smtClean="0">
                        <a:solidFill>
                          <a:schemeClr val="tx1"/>
                        </a:solidFill>
                        <a:latin typeface="Cambria Math"/>
                      </a:rPr>
                      <m:t>=3.55</m:t>
                    </m:r>
                    <m:r>
                      <a:rPr lang="en-US" b="0" i="1" smtClean="0">
                        <a:solidFill>
                          <a:schemeClr val="tx1"/>
                        </a:solidFill>
                        <a:latin typeface="Cambria Math"/>
                        <a:ea typeface="Cambria Math"/>
                      </a:rPr>
                      <m:t>∙10=35.50</m:t>
                    </m:r>
                  </m:oMath>
                </a14:m>
                <a:r>
                  <a:rPr lang="en-US" dirty="0" smtClean="0">
                    <a:solidFill>
                      <a:schemeClr val="tx1"/>
                    </a:solidFill>
                  </a:rPr>
                  <a:t> </a:t>
                </a:r>
              </a:p>
              <a:p>
                <a:pPr marL="0" indent="0" algn="ctr">
                  <a:buNone/>
                </a:pPr>
                <a:r>
                  <a:rPr lang="en-US" dirty="0" smtClean="0">
                    <a:solidFill>
                      <a:srgbClr val="7030A0"/>
                    </a:solidFill>
                  </a:rPr>
                  <a:t>The cost to purchase 10 gallons of gas is $35.50.</a:t>
                </a:r>
              </a:p>
              <a:p>
                <a:pPr marL="0" indent="0">
                  <a:buNone/>
                </a:pPr>
                <a14:m>
                  <m:oMathPara xmlns:m="http://schemas.openxmlformats.org/officeDocument/2006/math">
                    <m:oMathParaPr>
                      <m:jc m:val="centerGroup"/>
                    </m:oMathParaPr>
                    <m:oMath xmlns:m="http://schemas.openxmlformats.org/officeDocument/2006/math">
                      <m:r>
                        <a:rPr lang="en-US" b="0" i="1" smtClean="0">
                          <a:solidFill>
                            <a:srgbClr val="7030A0"/>
                          </a:solidFill>
                          <a:latin typeface="Cambria Math"/>
                        </a:rPr>
                        <m:t>𝐶</m:t>
                      </m:r>
                      <m:d>
                        <m:dPr>
                          <m:ctrlPr>
                            <a:rPr lang="en-US" b="0" i="1" smtClean="0">
                              <a:solidFill>
                                <a:srgbClr val="7030A0"/>
                              </a:solidFill>
                              <a:latin typeface="Cambria Math"/>
                            </a:rPr>
                          </m:ctrlPr>
                        </m:dPr>
                        <m:e>
                          <m:r>
                            <a:rPr lang="en-US" b="0" i="1" smtClean="0">
                              <a:solidFill>
                                <a:srgbClr val="7030A0"/>
                              </a:solidFill>
                              <a:latin typeface="Cambria Math"/>
                            </a:rPr>
                            <m:t>10</m:t>
                          </m:r>
                        </m:e>
                      </m:d>
                      <m:r>
                        <a:rPr lang="en-US" b="0" i="1" smtClean="0">
                          <a:solidFill>
                            <a:srgbClr val="7030A0"/>
                          </a:solidFill>
                          <a:latin typeface="Cambria Math"/>
                        </a:rPr>
                        <m:t>=35.50</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301752" y="1527048"/>
                <a:ext cx="8503920" cy="4873752"/>
              </a:xfrm>
              <a:blipFill rotWithShape="1">
                <a:blip r:embed="rId2"/>
                <a:stretch>
                  <a:fillRect l="-1362" t="-1126"/>
                </a:stretch>
              </a:blipFill>
            </p:spPr>
            <p:txBody>
              <a:bodyPr/>
              <a:lstStyle/>
              <a:p>
                <a:r>
                  <a:rPr lang="en-US">
                    <a:noFill/>
                  </a:rPr>
                  <a:t> </a:t>
                </a:r>
              </a:p>
            </p:txBody>
          </p:sp>
        </mc:Fallback>
      </mc:AlternateContent>
    </p:spTree>
    <p:extLst>
      <p:ext uri="{BB962C8B-B14F-4D97-AF65-F5344CB8AC3E}">
        <p14:creationId xmlns:p14="http://schemas.microsoft.com/office/powerpoint/2010/main" val="151253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2994</TotalTime>
  <Words>770</Words>
  <Application>Microsoft Office PowerPoint</Application>
  <PresentationFormat>On-screen Show (4:3)</PresentationFormat>
  <Paragraphs>90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Functions</vt:lpstr>
      <vt:lpstr>Functions</vt:lpstr>
      <vt:lpstr>Functions</vt:lpstr>
      <vt:lpstr>Functions</vt:lpstr>
      <vt:lpstr>Functions</vt:lpstr>
      <vt:lpstr>Functions</vt:lpstr>
      <vt:lpstr>Functions</vt:lpstr>
      <vt:lpstr>Functions</vt:lpstr>
      <vt:lpstr>Functions</vt:lpstr>
      <vt:lpstr>Functions</vt:lpstr>
      <vt:lpstr>Functions</vt:lpstr>
      <vt:lpstr>Functions</vt:lpstr>
    </vt:vector>
  </TitlesOfParts>
  <Company>hcc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  Economics</dc:title>
  <dc:creator>gcahill</dc:creator>
  <cp:lastModifiedBy>Adena Calden</cp:lastModifiedBy>
  <cp:revision>79</cp:revision>
  <dcterms:created xsi:type="dcterms:W3CDTF">2013-09-12T13:29:32Z</dcterms:created>
  <dcterms:modified xsi:type="dcterms:W3CDTF">2013-12-05T22:59:36Z</dcterms:modified>
</cp:coreProperties>
</file>